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2" r:id="rId6"/>
    <p:sldMasterId id="2147483700" r:id="rId7"/>
  </p:sldMasterIdLst>
  <p:sldIdLst>
    <p:sldId id="256" r:id="rId8"/>
    <p:sldId id="1278" r:id="rId9"/>
    <p:sldId id="1279" r:id="rId10"/>
    <p:sldId id="266" r:id="rId11"/>
    <p:sldId id="1441" r:id="rId12"/>
    <p:sldId id="262" r:id="rId13"/>
    <p:sldId id="257" r:id="rId14"/>
    <p:sldId id="258" r:id="rId15"/>
    <p:sldId id="1455" r:id="rId16"/>
    <p:sldId id="1456" r:id="rId17"/>
    <p:sldId id="1280" r:id="rId18"/>
    <p:sldId id="1281" r:id="rId19"/>
    <p:sldId id="1284" r:id="rId20"/>
    <p:sldId id="268" r:id="rId21"/>
    <p:sldId id="269" r:id="rId22"/>
    <p:sldId id="1450" r:id="rId23"/>
    <p:sldId id="1203" r:id="rId24"/>
    <p:sldId id="1204" r:id="rId25"/>
    <p:sldId id="1206" r:id="rId26"/>
    <p:sldId id="1139" r:id="rId27"/>
    <p:sldId id="1141" r:id="rId28"/>
    <p:sldId id="1154" r:id="rId29"/>
    <p:sldId id="1194" r:id="rId30"/>
    <p:sldId id="1153" r:id="rId31"/>
    <p:sldId id="1158" r:id="rId32"/>
    <p:sldId id="1157" r:id="rId33"/>
    <p:sldId id="1354" r:id="rId34"/>
    <p:sldId id="1442" r:id="rId35"/>
    <p:sldId id="1242" r:id="rId36"/>
    <p:sldId id="1168" r:id="rId37"/>
    <p:sldId id="1159" r:id="rId38"/>
    <p:sldId id="1315" r:id="rId39"/>
    <p:sldId id="1341" r:id="rId40"/>
    <p:sldId id="1163" r:id="rId41"/>
    <p:sldId id="1165" r:id="rId42"/>
    <p:sldId id="1457" r:id="rId43"/>
    <p:sldId id="1458" r:id="rId44"/>
    <p:sldId id="1343" r:id="rId4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660"/>
  </p:normalViewPr>
  <p:slideViewPr>
    <p:cSldViewPr snapToGrid="0">
      <p:cViewPr>
        <p:scale>
          <a:sx n="60" d="100"/>
          <a:sy n="60" d="100"/>
        </p:scale>
        <p:origin x="924"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5DAEA-BFAD-E703-403A-83DE11846C1F}"/>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A2FF56FB-460B-E9B9-C506-1F7E80ECC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E96D3D53-B6BA-1CE7-DFBE-301367368AF0}"/>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CE073536-126C-9F49-548F-88FC140B3FD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1FA3625-4EF7-AFCC-5D39-31679645B8EF}"/>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189802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71B75-1ADA-F590-BA1A-3BDAE558F30B}"/>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C9CB11CB-0368-CF3D-DE2F-697065ADFEEB}"/>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ADD70D10-CA2E-DCD0-DB01-17CB6D16120A}"/>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8A9ED4DF-7DD4-9ED0-8359-274C227F44D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22A2CE8B-F8FF-8D91-F1A3-4A8CC7A2CAB4}"/>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137916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0AA8EF3B-5BBB-CAAF-5CF6-C27C863E3D78}"/>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FB9F4F18-304D-E121-18FB-465C88B86D9D}"/>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D0FEBE50-7DF2-AB97-2493-2A2D2D0D9484}"/>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71DFCC46-D5EF-901B-0FAD-8EA4629D377B}"/>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2D222AE-7CEC-3BC9-80E8-C485817E2830}"/>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3206226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a-DK"/>
              <a:t>Klik for at redigere titeltypografi i masteren</a:t>
            </a:r>
          </a:p>
        </p:txBody>
      </p:sp>
      <p:sp>
        <p:nvSpPr>
          <p:cNvPr id="3" name="Und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a:t>Klik for at redigere undertiteltypografien i masteren</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6355F54E-F529-4A0E-BD4E-20031EA9A58B}" type="slidenum">
              <a:rPr lang="da-DK"/>
              <a:pPr/>
              <a:t>‹nr.›</a:t>
            </a:fld>
            <a:endParaRPr lang="da-DK"/>
          </a:p>
        </p:txBody>
      </p:sp>
    </p:spTree>
    <p:extLst>
      <p:ext uri="{BB962C8B-B14F-4D97-AF65-F5344CB8AC3E}">
        <p14:creationId xmlns:p14="http://schemas.microsoft.com/office/powerpoint/2010/main" val="3483513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indhold 2"/>
          <p:cNvSpPr>
            <a:spLocks noGrp="1"/>
          </p:cNvSpPr>
          <p:nvPr>
            <p:ph idx="1"/>
          </p:nvPr>
        </p:nvSpPr>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CCD540AA-FF4F-42C3-88F6-B528DF7CD478}" type="slidenum">
              <a:rPr lang="da-DK"/>
              <a:pPr/>
              <a:t>‹nr.›</a:t>
            </a:fld>
            <a:endParaRPr lang="da-DK"/>
          </a:p>
        </p:txBody>
      </p:sp>
    </p:spTree>
    <p:extLst>
      <p:ext uri="{BB962C8B-B14F-4D97-AF65-F5344CB8AC3E}">
        <p14:creationId xmlns:p14="http://schemas.microsoft.com/office/powerpoint/2010/main" val="3359847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a-DK"/>
              <a:t>Klik for at redigere titeltypografi i masteren</a:t>
            </a:r>
          </a:p>
        </p:txBody>
      </p:sp>
      <p:sp>
        <p:nvSpPr>
          <p:cNvPr id="3" name="Pladsholder til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a:t>Klik for at redigere typografi i masteren</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3C702A31-0675-4EDA-98FB-4860C7271729}" type="slidenum">
              <a:rPr lang="da-DK"/>
              <a:pPr/>
              <a:t>‹nr.›</a:t>
            </a:fld>
            <a:endParaRPr lang="da-DK"/>
          </a:p>
        </p:txBody>
      </p:sp>
    </p:spTree>
    <p:extLst>
      <p:ext uri="{BB962C8B-B14F-4D97-AF65-F5344CB8AC3E}">
        <p14:creationId xmlns:p14="http://schemas.microsoft.com/office/powerpoint/2010/main" val="2334383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indhold 2"/>
          <p:cNvSpPr>
            <a:spLocks noGrp="1"/>
          </p:cNvSpPr>
          <p:nvPr>
            <p:ph sz="half" idx="1"/>
          </p:nvPr>
        </p:nvSpPr>
        <p:spPr>
          <a:xfrm>
            <a:off x="914400" y="12954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97600" y="12954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6C2ED306-E259-4E79-9FDB-252A20134677}" type="slidenum">
              <a:rPr lang="da-DK"/>
              <a:pPr/>
              <a:t>‹nr.›</a:t>
            </a:fld>
            <a:endParaRPr lang="da-DK"/>
          </a:p>
        </p:txBody>
      </p:sp>
    </p:spTree>
    <p:extLst>
      <p:ext uri="{BB962C8B-B14F-4D97-AF65-F5344CB8AC3E}">
        <p14:creationId xmlns:p14="http://schemas.microsoft.com/office/powerpoint/2010/main" val="3898299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a-DK"/>
              <a:t>Klik for at redigere titeltypografi i masteren</a:t>
            </a:r>
          </a:p>
        </p:txBody>
      </p:sp>
      <p:sp>
        <p:nvSpPr>
          <p:cNvPr id="3" name="Pladsholder til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typografi i masteren</a:t>
            </a:r>
          </a:p>
        </p:txBody>
      </p:sp>
      <p:sp>
        <p:nvSpPr>
          <p:cNvPr id="4" name="Pladsholder til indhol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typografi i masteren</a:t>
            </a:r>
          </a:p>
        </p:txBody>
      </p:sp>
      <p:sp>
        <p:nvSpPr>
          <p:cNvPr id="6" name="Pladsholder til indhol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p:cNvSpPr>
            <a:spLocks noGrp="1"/>
          </p:cNvSpPr>
          <p:nvPr>
            <p:ph type="dt" sz="half" idx="10"/>
          </p:nvPr>
        </p:nvSpPr>
        <p:spPr/>
        <p:txBody>
          <a:bodyPr/>
          <a:lstStyle>
            <a:lvl1pPr>
              <a:defRPr/>
            </a:lvl1pPr>
          </a:lstStyle>
          <a:p>
            <a:endParaRPr lang="da-DK"/>
          </a:p>
        </p:txBody>
      </p:sp>
      <p:sp>
        <p:nvSpPr>
          <p:cNvPr id="8" name="Pladsholder til sidefod 7"/>
          <p:cNvSpPr>
            <a:spLocks noGrp="1"/>
          </p:cNvSpPr>
          <p:nvPr>
            <p:ph type="ftr" sz="quarter" idx="11"/>
          </p:nvPr>
        </p:nvSpPr>
        <p:spPr/>
        <p:txBody>
          <a:bodyPr/>
          <a:lstStyle>
            <a:lvl1pPr>
              <a:defRPr/>
            </a:lvl1pPr>
          </a:lstStyle>
          <a:p>
            <a:endParaRPr lang="da-DK"/>
          </a:p>
        </p:txBody>
      </p:sp>
      <p:sp>
        <p:nvSpPr>
          <p:cNvPr id="9" name="Pladsholder til diasnummer 8"/>
          <p:cNvSpPr>
            <a:spLocks noGrp="1"/>
          </p:cNvSpPr>
          <p:nvPr>
            <p:ph type="sldNum" sz="quarter" idx="12"/>
          </p:nvPr>
        </p:nvSpPr>
        <p:spPr/>
        <p:txBody>
          <a:bodyPr/>
          <a:lstStyle>
            <a:lvl1pPr>
              <a:defRPr/>
            </a:lvl1pPr>
          </a:lstStyle>
          <a:p>
            <a:fld id="{0DE05C1F-1B9C-4727-82D7-7E8E4ED7D4E9}" type="slidenum">
              <a:rPr lang="da-DK"/>
              <a:pPr/>
              <a:t>‹nr.›</a:t>
            </a:fld>
            <a:endParaRPr lang="da-DK"/>
          </a:p>
        </p:txBody>
      </p:sp>
    </p:spTree>
    <p:extLst>
      <p:ext uri="{BB962C8B-B14F-4D97-AF65-F5344CB8AC3E}">
        <p14:creationId xmlns:p14="http://schemas.microsoft.com/office/powerpoint/2010/main" val="761141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dato 2"/>
          <p:cNvSpPr>
            <a:spLocks noGrp="1"/>
          </p:cNvSpPr>
          <p:nvPr>
            <p:ph type="dt" sz="half" idx="10"/>
          </p:nvPr>
        </p:nvSpPr>
        <p:spPr/>
        <p:txBody>
          <a:bodyPr/>
          <a:lstStyle>
            <a:lvl1pPr>
              <a:defRPr/>
            </a:lvl1pPr>
          </a:lstStyle>
          <a:p>
            <a:endParaRPr lang="da-DK"/>
          </a:p>
        </p:txBody>
      </p:sp>
      <p:sp>
        <p:nvSpPr>
          <p:cNvPr id="4" name="Pladsholder til sidefod 3"/>
          <p:cNvSpPr>
            <a:spLocks noGrp="1"/>
          </p:cNvSpPr>
          <p:nvPr>
            <p:ph type="ftr" sz="quarter" idx="11"/>
          </p:nvPr>
        </p:nvSpPr>
        <p:spPr/>
        <p:txBody>
          <a:bodyPr/>
          <a:lstStyle>
            <a:lvl1pPr>
              <a:defRPr/>
            </a:lvl1pPr>
          </a:lstStyle>
          <a:p>
            <a:endParaRPr lang="da-DK"/>
          </a:p>
        </p:txBody>
      </p:sp>
      <p:sp>
        <p:nvSpPr>
          <p:cNvPr id="5" name="Pladsholder til diasnummer 4"/>
          <p:cNvSpPr>
            <a:spLocks noGrp="1"/>
          </p:cNvSpPr>
          <p:nvPr>
            <p:ph type="sldNum" sz="quarter" idx="12"/>
          </p:nvPr>
        </p:nvSpPr>
        <p:spPr/>
        <p:txBody>
          <a:bodyPr/>
          <a:lstStyle>
            <a:lvl1pPr>
              <a:defRPr/>
            </a:lvl1pPr>
          </a:lstStyle>
          <a:p>
            <a:fld id="{8C4B7751-1164-4C49-A89E-450C2B94337F}" type="slidenum">
              <a:rPr lang="da-DK"/>
              <a:pPr/>
              <a:t>‹nr.›</a:t>
            </a:fld>
            <a:endParaRPr lang="da-DK"/>
          </a:p>
        </p:txBody>
      </p:sp>
    </p:spTree>
    <p:extLst>
      <p:ext uri="{BB962C8B-B14F-4D97-AF65-F5344CB8AC3E}">
        <p14:creationId xmlns:p14="http://schemas.microsoft.com/office/powerpoint/2010/main" val="2377520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lvl1pPr>
              <a:defRPr/>
            </a:lvl1pPr>
          </a:lstStyle>
          <a:p>
            <a:endParaRPr lang="da-DK"/>
          </a:p>
        </p:txBody>
      </p:sp>
      <p:sp>
        <p:nvSpPr>
          <p:cNvPr id="3" name="Pladsholder til sidefod 2"/>
          <p:cNvSpPr>
            <a:spLocks noGrp="1"/>
          </p:cNvSpPr>
          <p:nvPr>
            <p:ph type="ftr" sz="quarter" idx="11"/>
          </p:nvPr>
        </p:nvSpPr>
        <p:spPr/>
        <p:txBody>
          <a:bodyPr/>
          <a:lstStyle>
            <a:lvl1pPr>
              <a:defRPr/>
            </a:lvl1pPr>
          </a:lstStyle>
          <a:p>
            <a:endParaRPr lang="da-DK"/>
          </a:p>
        </p:txBody>
      </p:sp>
      <p:sp>
        <p:nvSpPr>
          <p:cNvPr id="4" name="Pladsholder til diasnummer 3"/>
          <p:cNvSpPr>
            <a:spLocks noGrp="1"/>
          </p:cNvSpPr>
          <p:nvPr>
            <p:ph type="sldNum" sz="quarter" idx="12"/>
          </p:nvPr>
        </p:nvSpPr>
        <p:spPr/>
        <p:txBody>
          <a:bodyPr/>
          <a:lstStyle>
            <a:lvl1pPr>
              <a:defRPr/>
            </a:lvl1pPr>
          </a:lstStyle>
          <a:p>
            <a:fld id="{76AE5B3F-982B-4AB0-8F12-89BF9FD08385}" type="slidenum">
              <a:rPr lang="da-DK"/>
              <a:pPr/>
              <a:t>‹nr.›</a:t>
            </a:fld>
            <a:endParaRPr lang="da-DK"/>
          </a:p>
        </p:txBody>
      </p:sp>
    </p:spTree>
    <p:extLst>
      <p:ext uri="{BB962C8B-B14F-4D97-AF65-F5344CB8AC3E}">
        <p14:creationId xmlns:p14="http://schemas.microsoft.com/office/powerpoint/2010/main" val="4067210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a-DK"/>
              <a:t>Klik for at redigere titeltypografi i masteren</a:t>
            </a:r>
          </a:p>
        </p:txBody>
      </p:sp>
      <p:sp>
        <p:nvSpPr>
          <p:cNvPr id="3" name="Pladsholder til indhol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typografi i masteren</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E57362AD-5C26-4D33-8997-74109D475E01}" type="slidenum">
              <a:rPr lang="da-DK"/>
              <a:pPr/>
              <a:t>‹nr.›</a:t>
            </a:fld>
            <a:endParaRPr lang="da-DK"/>
          </a:p>
        </p:txBody>
      </p:sp>
    </p:spTree>
    <p:extLst>
      <p:ext uri="{BB962C8B-B14F-4D97-AF65-F5344CB8AC3E}">
        <p14:creationId xmlns:p14="http://schemas.microsoft.com/office/powerpoint/2010/main" val="414073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BC87D-6445-0054-39E8-9EE904938906}"/>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B156AD66-E419-393D-85D7-8EDBA92342BD}"/>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F0CC490F-9806-CD57-AEBA-80FA94B9F46C}"/>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BC5DD7D8-CE2D-F9D2-DBDB-AB824E73653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4CD6782-C22A-92B2-B087-C01BED52D4C4}"/>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3144550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a-DK"/>
              <a:t>Klik for at redigere titeltypografi i masteren</a:t>
            </a:r>
          </a:p>
        </p:txBody>
      </p:sp>
      <p:sp>
        <p:nvSpPr>
          <p:cNvPr id="3" name="Pladsholder til billed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typografi i masteren</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4CA5C8E5-C989-4B5B-9EC6-EFA966DC7BFE}" type="slidenum">
              <a:rPr lang="da-DK"/>
              <a:pPr/>
              <a:t>‹nr.›</a:t>
            </a:fld>
            <a:endParaRPr lang="da-DK"/>
          </a:p>
        </p:txBody>
      </p:sp>
    </p:spTree>
    <p:extLst>
      <p:ext uri="{BB962C8B-B14F-4D97-AF65-F5344CB8AC3E}">
        <p14:creationId xmlns:p14="http://schemas.microsoft.com/office/powerpoint/2010/main" val="2678556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lodret titel 2"/>
          <p:cNvSpPr>
            <a:spLocks noGrp="1"/>
          </p:cNvSpPr>
          <p:nvPr>
            <p:ph type="body" orient="vert" idx="1"/>
          </p:nvPr>
        </p:nvSpPr>
        <p:spPr/>
        <p:txBody>
          <a:bodyPr vert="eaVert"/>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333F7D6B-FAD8-4F5B-8FDE-E611E618CB48}" type="slidenum">
              <a:rPr lang="da-DK"/>
              <a:pPr/>
              <a:t>‹nr.›</a:t>
            </a:fld>
            <a:endParaRPr lang="da-DK"/>
          </a:p>
        </p:txBody>
      </p:sp>
    </p:spTree>
    <p:extLst>
      <p:ext uri="{BB962C8B-B14F-4D97-AF65-F5344CB8AC3E}">
        <p14:creationId xmlns:p14="http://schemas.microsoft.com/office/powerpoint/2010/main" val="165497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686800" y="152400"/>
            <a:ext cx="2590800" cy="6248400"/>
          </a:xfrm>
        </p:spPr>
        <p:txBody>
          <a:bodyPr vert="eaVert"/>
          <a:lstStyle/>
          <a:p>
            <a:r>
              <a:rPr lang="da-DK"/>
              <a:t>Klik for at redigere titeltypografi i masteren</a:t>
            </a:r>
          </a:p>
        </p:txBody>
      </p:sp>
      <p:sp>
        <p:nvSpPr>
          <p:cNvPr id="3" name="Pladsholder til lodret titel 2"/>
          <p:cNvSpPr>
            <a:spLocks noGrp="1"/>
          </p:cNvSpPr>
          <p:nvPr>
            <p:ph type="body" orient="vert" idx="1"/>
          </p:nvPr>
        </p:nvSpPr>
        <p:spPr>
          <a:xfrm>
            <a:off x="914400" y="152400"/>
            <a:ext cx="7569200" cy="6248400"/>
          </a:xfrm>
        </p:spPr>
        <p:txBody>
          <a:bodyPr vert="eaVert"/>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DE7903A6-26DB-4AF6-B215-C23126A375E5}" type="slidenum">
              <a:rPr lang="da-DK"/>
              <a:pPr/>
              <a:t>‹nr.›</a:t>
            </a:fld>
            <a:endParaRPr lang="da-DK"/>
          </a:p>
        </p:txBody>
      </p:sp>
    </p:spTree>
    <p:extLst>
      <p:ext uri="{BB962C8B-B14F-4D97-AF65-F5344CB8AC3E}">
        <p14:creationId xmlns:p14="http://schemas.microsoft.com/office/powerpoint/2010/main" val="36446992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el, tekst og clipartbillede">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multimedieklip 3"/>
          <p:cNvSpPr>
            <a:spLocks noGrp="1"/>
          </p:cNvSpPr>
          <p:nvPr>
            <p:ph type="clipArt" sz="half" idx="2"/>
          </p:nvPr>
        </p:nvSpPr>
        <p:spPr>
          <a:xfrm>
            <a:off x="6197600" y="1295400"/>
            <a:ext cx="5080000" cy="5105400"/>
          </a:xfrm>
        </p:spPr>
        <p:txBody>
          <a:bodyPr/>
          <a:lstStyle/>
          <a:p>
            <a:endParaRPr lang="da-DK"/>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6C4791C0-7F6E-4243-B8A5-BF19343BF8D6}" type="slidenum">
              <a:rPr lang="da-DK"/>
              <a:pPr/>
              <a:t>‹nr.›</a:t>
            </a:fld>
            <a:endParaRPr lang="da-DK"/>
          </a:p>
        </p:txBody>
      </p:sp>
    </p:spTree>
    <p:extLst>
      <p:ext uri="{BB962C8B-B14F-4D97-AF65-F5344CB8AC3E}">
        <p14:creationId xmlns:p14="http://schemas.microsoft.com/office/powerpoint/2010/main" val="1502268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abel 2"/>
          <p:cNvSpPr>
            <a:spLocks noGrp="1"/>
          </p:cNvSpPr>
          <p:nvPr>
            <p:ph type="tbl" idx="1"/>
          </p:nvPr>
        </p:nvSpPr>
        <p:spPr>
          <a:xfrm>
            <a:off x="914400" y="1295400"/>
            <a:ext cx="10363200" cy="5105400"/>
          </a:xfrm>
        </p:spPr>
        <p:txBody>
          <a:bodyPr/>
          <a:lstStyle/>
          <a:p>
            <a:endParaRPr lang="da-DK"/>
          </a:p>
        </p:txBody>
      </p:sp>
      <p:sp>
        <p:nvSpPr>
          <p:cNvPr id="4" name="Pladsholder til dato 3"/>
          <p:cNvSpPr>
            <a:spLocks noGrp="1"/>
          </p:cNvSpPr>
          <p:nvPr>
            <p:ph type="dt" sz="half" idx="10"/>
          </p:nvPr>
        </p:nvSpPr>
        <p:spPr>
          <a:xfrm>
            <a:off x="914400" y="6477000"/>
            <a:ext cx="2540000" cy="228600"/>
          </a:xfrm>
        </p:spPr>
        <p:txBody>
          <a:bodyPr/>
          <a:lstStyle>
            <a:lvl1pPr>
              <a:defRPr/>
            </a:lvl1pPr>
          </a:lstStyle>
          <a:p>
            <a:endParaRPr lang="da-DK"/>
          </a:p>
        </p:txBody>
      </p:sp>
      <p:sp>
        <p:nvSpPr>
          <p:cNvPr id="5" name="Pladsholder til sidefod 4"/>
          <p:cNvSpPr>
            <a:spLocks noGrp="1"/>
          </p:cNvSpPr>
          <p:nvPr>
            <p:ph type="ftr" sz="quarter" idx="11"/>
          </p:nvPr>
        </p:nvSpPr>
        <p:spPr>
          <a:xfrm>
            <a:off x="4165600" y="6477000"/>
            <a:ext cx="3860800" cy="228600"/>
          </a:xfrm>
        </p:spPr>
        <p:txBody>
          <a:bodyPr/>
          <a:lstStyle>
            <a:lvl1pPr>
              <a:defRPr/>
            </a:lvl1pPr>
          </a:lstStyle>
          <a:p>
            <a:endParaRPr lang="da-DK"/>
          </a:p>
        </p:txBody>
      </p:sp>
      <p:sp>
        <p:nvSpPr>
          <p:cNvPr id="6" name="Pladsholder til diasnummer 5"/>
          <p:cNvSpPr>
            <a:spLocks noGrp="1"/>
          </p:cNvSpPr>
          <p:nvPr>
            <p:ph type="sldNum" sz="quarter" idx="12"/>
          </p:nvPr>
        </p:nvSpPr>
        <p:spPr>
          <a:xfrm>
            <a:off x="8737600" y="6477000"/>
            <a:ext cx="2540000" cy="228600"/>
          </a:xfrm>
        </p:spPr>
        <p:txBody>
          <a:bodyPr/>
          <a:lstStyle>
            <a:lvl1pPr>
              <a:defRPr/>
            </a:lvl1pPr>
          </a:lstStyle>
          <a:p>
            <a:fld id="{AEAB2461-C57A-44DF-979B-094E8DEB6796}" type="slidenum">
              <a:rPr lang="da-DK"/>
              <a:pPr/>
              <a:t>‹nr.›</a:t>
            </a:fld>
            <a:endParaRPr lang="da-DK"/>
          </a:p>
        </p:txBody>
      </p:sp>
    </p:spTree>
    <p:extLst>
      <p:ext uri="{BB962C8B-B14F-4D97-AF65-F5344CB8AC3E}">
        <p14:creationId xmlns:p14="http://schemas.microsoft.com/office/powerpoint/2010/main" val="948411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hart" preserve="1">
  <p:cSld name="Titel, tekst og diagram">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iagram 3"/>
          <p:cNvSpPr>
            <a:spLocks noGrp="1"/>
          </p:cNvSpPr>
          <p:nvPr>
            <p:ph type="chart" sz="half" idx="2"/>
          </p:nvPr>
        </p:nvSpPr>
        <p:spPr>
          <a:xfrm>
            <a:off x="6197600" y="1295400"/>
            <a:ext cx="5080000" cy="5105400"/>
          </a:xfrm>
        </p:spPr>
        <p:txBody>
          <a:bodyPr/>
          <a:lstStyle/>
          <a:p>
            <a:endParaRPr lang="da-DK"/>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2245483E-60CF-4844-B0A1-704E97B9BBBD}" type="slidenum">
              <a:rPr lang="da-DK"/>
              <a:pPr/>
              <a:t>‹nr.›</a:t>
            </a:fld>
            <a:endParaRPr lang="da-DK"/>
          </a:p>
        </p:txBody>
      </p:sp>
    </p:spTree>
    <p:extLst>
      <p:ext uri="{BB962C8B-B14F-4D97-AF65-F5344CB8AC3E}">
        <p14:creationId xmlns:p14="http://schemas.microsoft.com/office/powerpoint/2010/main" val="974700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976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AC523526-3F9F-449B-B1B7-463AB82B0D60}" type="slidenum">
              <a:rPr lang="da-DK"/>
              <a:pPr/>
              <a:t>‹nr.›</a:t>
            </a:fld>
            <a:endParaRPr lang="da-DK"/>
          </a:p>
        </p:txBody>
      </p:sp>
    </p:spTree>
    <p:extLst>
      <p:ext uri="{BB962C8B-B14F-4D97-AF65-F5344CB8AC3E}">
        <p14:creationId xmlns:p14="http://schemas.microsoft.com/office/powerpoint/2010/main" val="274756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Titel, tekst og 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quarter" idx="2"/>
          </p:nvPr>
        </p:nvSpPr>
        <p:spPr>
          <a:xfrm>
            <a:off x="6197600" y="1295400"/>
            <a:ext cx="5080000" cy="24765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indhold 4"/>
          <p:cNvSpPr>
            <a:spLocks noGrp="1"/>
          </p:cNvSpPr>
          <p:nvPr>
            <p:ph sz="quarter" idx="3"/>
          </p:nvPr>
        </p:nvSpPr>
        <p:spPr>
          <a:xfrm>
            <a:off x="6197600" y="3924300"/>
            <a:ext cx="5080000" cy="24765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dato 5"/>
          <p:cNvSpPr>
            <a:spLocks noGrp="1"/>
          </p:cNvSpPr>
          <p:nvPr>
            <p:ph type="dt" sz="half" idx="10"/>
          </p:nvPr>
        </p:nvSpPr>
        <p:spPr>
          <a:xfrm>
            <a:off x="914400" y="6477000"/>
            <a:ext cx="2540000" cy="228600"/>
          </a:xfrm>
        </p:spPr>
        <p:txBody>
          <a:bodyPr/>
          <a:lstStyle>
            <a:lvl1pPr>
              <a:defRPr/>
            </a:lvl1pPr>
          </a:lstStyle>
          <a:p>
            <a:endParaRPr lang="da-DK"/>
          </a:p>
        </p:txBody>
      </p:sp>
      <p:sp>
        <p:nvSpPr>
          <p:cNvPr id="7" name="Pladsholder til sidefod 6"/>
          <p:cNvSpPr>
            <a:spLocks noGrp="1"/>
          </p:cNvSpPr>
          <p:nvPr>
            <p:ph type="ftr" sz="quarter" idx="11"/>
          </p:nvPr>
        </p:nvSpPr>
        <p:spPr>
          <a:xfrm>
            <a:off x="4165600" y="6477000"/>
            <a:ext cx="3860800" cy="228600"/>
          </a:xfrm>
        </p:spPr>
        <p:txBody>
          <a:bodyPr/>
          <a:lstStyle>
            <a:lvl1pPr>
              <a:defRPr/>
            </a:lvl1pPr>
          </a:lstStyle>
          <a:p>
            <a:endParaRPr lang="da-DK"/>
          </a:p>
        </p:txBody>
      </p:sp>
      <p:sp>
        <p:nvSpPr>
          <p:cNvPr id="8" name="Pladsholder til diasnummer 7"/>
          <p:cNvSpPr>
            <a:spLocks noGrp="1"/>
          </p:cNvSpPr>
          <p:nvPr>
            <p:ph type="sldNum" sz="quarter" idx="12"/>
          </p:nvPr>
        </p:nvSpPr>
        <p:spPr>
          <a:xfrm>
            <a:off x="8737600" y="6477000"/>
            <a:ext cx="2540000" cy="228600"/>
          </a:xfrm>
        </p:spPr>
        <p:txBody>
          <a:bodyPr/>
          <a:lstStyle>
            <a:lvl1pPr>
              <a:defRPr/>
            </a:lvl1pPr>
          </a:lstStyle>
          <a:p>
            <a:fld id="{42D15428-EC63-4EB9-8F7B-DAC56C400F5C}" type="slidenum">
              <a:rPr lang="da-DK"/>
              <a:pPr/>
              <a:t>‹nr.›</a:t>
            </a:fld>
            <a:endParaRPr lang="da-DK"/>
          </a:p>
        </p:txBody>
      </p:sp>
    </p:spTree>
    <p:extLst>
      <p:ext uri="{BB962C8B-B14F-4D97-AF65-F5344CB8AC3E}">
        <p14:creationId xmlns:p14="http://schemas.microsoft.com/office/powerpoint/2010/main" val="309989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AndTx">
  <p:cSld name="Titel, diagram og tekst">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diagram 2"/>
          <p:cNvSpPr>
            <a:spLocks noGrp="1"/>
          </p:cNvSpPr>
          <p:nvPr>
            <p:ph type="chart" sz="half" idx="1"/>
          </p:nvPr>
        </p:nvSpPr>
        <p:spPr>
          <a:xfrm>
            <a:off x="914400" y="1295400"/>
            <a:ext cx="5080000" cy="5105400"/>
          </a:xfrm>
        </p:spPr>
        <p:txBody>
          <a:bodyPr/>
          <a:lstStyle/>
          <a:p>
            <a:pPr lvl="0"/>
            <a:endParaRPr lang="da-DK" noProof="0"/>
          </a:p>
        </p:txBody>
      </p:sp>
      <p:sp>
        <p:nvSpPr>
          <p:cNvPr id="4" name="Pladsholder til tekst 3"/>
          <p:cNvSpPr>
            <a:spLocks noGrp="1"/>
          </p:cNvSpPr>
          <p:nvPr>
            <p:ph type="body" sz="half" idx="2"/>
          </p:nvPr>
        </p:nvSpPr>
        <p:spPr>
          <a:xfrm>
            <a:off x="61976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da-DK"/>
          </a:p>
        </p:txBody>
      </p:sp>
      <p:sp>
        <p:nvSpPr>
          <p:cNvPr id="6" name="Rectangle 5"/>
          <p:cNvSpPr>
            <a:spLocks noGrp="1" noChangeArrowheads="1"/>
          </p:cNvSpPr>
          <p:nvPr>
            <p:ph type="ftr" sz="quarter" idx="11"/>
          </p:nvPr>
        </p:nvSpPr>
        <p:spPr>
          <a:ln/>
        </p:spPr>
        <p:txBody>
          <a:bodyPr/>
          <a:lstStyle>
            <a:lvl1pPr>
              <a:defRPr/>
            </a:lvl1pPr>
          </a:lstStyle>
          <a:p>
            <a:pPr>
              <a:defRPr/>
            </a:pPr>
            <a:endParaRPr lang="da-DK"/>
          </a:p>
        </p:txBody>
      </p:sp>
      <p:sp>
        <p:nvSpPr>
          <p:cNvPr id="7" name="Rectangle 6"/>
          <p:cNvSpPr>
            <a:spLocks noGrp="1" noChangeArrowheads="1"/>
          </p:cNvSpPr>
          <p:nvPr>
            <p:ph type="sldNum" sz="quarter" idx="12"/>
          </p:nvPr>
        </p:nvSpPr>
        <p:spPr>
          <a:ln/>
        </p:spPr>
        <p:txBody>
          <a:bodyPr/>
          <a:lstStyle>
            <a:lvl1pPr>
              <a:defRPr/>
            </a:lvl1pPr>
          </a:lstStyle>
          <a:p>
            <a:pPr>
              <a:defRPr/>
            </a:pPr>
            <a:fld id="{E2620C0C-314F-4D81-A44A-3F375FB41A70}" type="slidenum">
              <a:rPr lang="da-DK"/>
              <a:pPr>
                <a:defRPr/>
              </a:pPr>
              <a:t>‹nr.›</a:t>
            </a:fld>
            <a:endParaRPr lang="da-DK"/>
          </a:p>
        </p:txBody>
      </p:sp>
    </p:spTree>
    <p:extLst>
      <p:ext uri="{BB962C8B-B14F-4D97-AF65-F5344CB8AC3E}">
        <p14:creationId xmlns:p14="http://schemas.microsoft.com/office/powerpoint/2010/main" val="1035459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cSld name="Titel, ét indholdsobjekt og 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508000" y="152400"/>
            <a:ext cx="11159067" cy="914400"/>
          </a:xfrm>
        </p:spPr>
        <p:txBody>
          <a:bodyPr/>
          <a:lstStyle/>
          <a:p>
            <a:r>
              <a:rPr lang="da-DK"/>
              <a:t>Klik for at redigere titeltypografi i masteren</a:t>
            </a:r>
          </a:p>
        </p:txBody>
      </p:sp>
      <p:sp>
        <p:nvSpPr>
          <p:cNvPr id="3" name="Pladsholder til indhold 2"/>
          <p:cNvSpPr>
            <a:spLocks noGrp="1"/>
          </p:cNvSpPr>
          <p:nvPr>
            <p:ph sz="half" idx="1"/>
          </p:nvPr>
        </p:nvSpPr>
        <p:spPr>
          <a:xfrm>
            <a:off x="508000" y="1168400"/>
            <a:ext cx="5477933" cy="5232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quarter" idx="2"/>
          </p:nvPr>
        </p:nvSpPr>
        <p:spPr>
          <a:xfrm>
            <a:off x="6189134" y="1168400"/>
            <a:ext cx="5477933" cy="25400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indhold 4"/>
          <p:cNvSpPr>
            <a:spLocks noGrp="1"/>
          </p:cNvSpPr>
          <p:nvPr>
            <p:ph sz="quarter" idx="3"/>
          </p:nvPr>
        </p:nvSpPr>
        <p:spPr>
          <a:xfrm>
            <a:off x="6189134" y="3860800"/>
            <a:ext cx="5477933" cy="25400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6" name="Rectangle 4"/>
          <p:cNvSpPr>
            <a:spLocks noGrp="1" noChangeArrowheads="1"/>
          </p:cNvSpPr>
          <p:nvPr>
            <p:ph type="dt" sz="half" idx="10"/>
          </p:nvPr>
        </p:nvSpPr>
        <p:spPr>
          <a:ln/>
        </p:spPr>
        <p:txBody>
          <a:bodyPr/>
          <a:lstStyle>
            <a:lvl1pPr>
              <a:defRPr/>
            </a:lvl1pPr>
          </a:lstStyle>
          <a:p>
            <a:pPr>
              <a:defRPr/>
            </a:pPr>
            <a:endParaRPr lang="da-DK"/>
          </a:p>
        </p:txBody>
      </p:sp>
      <p:sp>
        <p:nvSpPr>
          <p:cNvPr id="7" name="Rectangle 5"/>
          <p:cNvSpPr>
            <a:spLocks noGrp="1" noChangeArrowheads="1"/>
          </p:cNvSpPr>
          <p:nvPr>
            <p:ph type="ftr" sz="quarter" idx="11"/>
          </p:nvPr>
        </p:nvSpPr>
        <p:spPr>
          <a:ln/>
        </p:spPr>
        <p:txBody>
          <a:bodyPr/>
          <a:lstStyle>
            <a:lvl1pPr>
              <a:defRPr/>
            </a:lvl1pPr>
          </a:lstStyle>
          <a:p>
            <a:pPr>
              <a:defRPr/>
            </a:pPr>
            <a:endParaRPr lang="da-DK"/>
          </a:p>
        </p:txBody>
      </p:sp>
      <p:sp>
        <p:nvSpPr>
          <p:cNvPr id="8" name="Rectangle 6"/>
          <p:cNvSpPr>
            <a:spLocks noGrp="1" noChangeArrowheads="1"/>
          </p:cNvSpPr>
          <p:nvPr>
            <p:ph type="sldNum" sz="quarter" idx="12"/>
          </p:nvPr>
        </p:nvSpPr>
        <p:spPr>
          <a:ln/>
        </p:spPr>
        <p:txBody>
          <a:bodyPr/>
          <a:lstStyle>
            <a:lvl1pPr>
              <a:defRPr/>
            </a:lvl1pPr>
          </a:lstStyle>
          <a:p>
            <a:pPr>
              <a:defRPr/>
            </a:pPr>
            <a:fld id="{87F7D41E-BCE0-4F91-B6F7-46CACABB2171}" type="slidenum">
              <a:rPr lang="da-DK"/>
              <a:pPr>
                <a:defRPr/>
              </a:pPr>
              <a:t>‹nr.›</a:t>
            </a:fld>
            <a:endParaRPr lang="da-DK"/>
          </a:p>
        </p:txBody>
      </p:sp>
    </p:spTree>
    <p:extLst>
      <p:ext uri="{BB962C8B-B14F-4D97-AF65-F5344CB8AC3E}">
        <p14:creationId xmlns:p14="http://schemas.microsoft.com/office/powerpoint/2010/main" val="47330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4F9661-1DFB-9308-B861-A190EE997BA4}"/>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19B974B7-AD3F-1592-60D3-3FB915B65F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A330DF60-AD32-BFB2-90A2-E01CEFFA76F2}"/>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E35B27A8-4B11-26A9-A406-8FCA5BAB48D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F676ED91-013F-676E-3644-E2D106611F89}"/>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3732456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cxnSp>
        <p:nvCxnSpPr>
          <p:cNvPr id="5" name="Lige forbindelse 4"/>
          <p:cNvCxnSpPr/>
          <p:nvPr userDrawn="1"/>
        </p:nvCxnSpPr>
        <p:spPr>
          <a:xfrm>
            <a:off x="965676" y="1316053"/>
            <a:ext cx="89047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Pladsholder til sidefod 2"/>
          <p:cNvSpPr>
            <a:spLocks noGrp="1"/>
          </p:cNvSpPr>
          <p:nvPr>
            <p:ph type="ftr" sz="quarter" idx="10"/>
          </p:nvPr>
        </p:nvSpPr>
        <p:spPr/>
        <p:txBody>
          <a:bodyPr/>
          <a:lstStyle/>
          <a:p>
            <a:r>
              <a:rPr lang="da-DK"/>
              <a:t>Fiberkabling Fejlfinding 48890, 2023 - KHN</a:t>
            </a:r>
            <a:endParaRPr lang="da-DK" dirty="0"/>
          </a:p>
        </p:txBody>
      </p:sp>
      <p:sp>
        <p:nvSpPr>
          <p:cNvPr id="6" name="Titel 5"/>
          <p:cNvSpPr>
            <a:spLocks noGrp="1"/>
          </p:cNvSpPr>
          <p:nvPr>
            <p:ph type="title"/>
          </p:nvPr>
        </p:nvSpPr>
        <p:spPr/>
        <p:txBody>
          <a:bodyPr/>
          <a:lstStyle/>
          <a:p>
            <a:r>
              <a:rPr lang="da-DK" dirty="0"/>
              <a:t>Klik for at redigere i master</a:t>
            </a:r>
          </a:p>
        </p:txBody>
      </p:sp>
    </p:spTree>
    <p:extLst>
      <p:ext uri="{BB962C8B-B14F-4D97-AF65-F5344CB8AC3E}">
        <p14:creationId xmlns:p14="http://schemas.microsoft.com/office/powerpoint/2010/main" val="1636862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slide">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2901B5C-9337-47EA-AC44-BC5D4ABC4CCF}"/>
              </a:ext>
            </a:extLst>
          </p:cNvPr>
          <p:cNvSpPr>
            <a:spLocks noGrp="1"/>
          </p:cNvSpPr>
          <p:nvPr>
            <p:ph type="pic" sz="quarter" idx="13"/>
          </p:nvPr>
        </p:nvSpPr>
        <p:spPr>
          <a:xfrm>
            <a:off x="0" y="0"/>
            <a:ext cx="6096000" cy="6858000"/>
          </a:xfrm>
        </p:spPr>
        <p:txBody>
          <a:bodyPr anchor="ctr" anchorCtr="0">
            <a:normAutofit/>
          </a:bodyPr>
          <a:lstStyle>
            <a:lvl1pPr marL="0" indent="0" algn="ctr">
              <a:buNone/>
              <a:defRPr sz="1500"/>
            </a:lvl1pPr>
          </a:lstStyle>
          <a:p>
            <a:r>
              <a:rPr lang="da-DK"/>
              <a:t>Klik på ikonet for at tilføje et billede</a:t>
            </a:r>
            <a:endParaRPr lang="en-GB" dirty="0"/>
          </a:p>
        </p:txBody>
      </p:sp>
      <p:sp>
        <p:nvSpPr>
          <p:cNvPr id="2" name="Title 1">
            <a:extLst>
              <a:ext uri="{FF2B5EF4-FFF2-40B4-BE49-F238E27FC236}">
                <a16:creationId xmlns:a16="http://schemas.microsoft.com/office/drawing/2014/main" id="{BEE668AF-7D11-4A4C-AC88-FAFF98203424}"/>
              </a:ext>
            </a:extLst>
          </p:cNvPr>
          <p:cNvSpPr>
            <a:spLocks noGrp="1"/>
          </p:cNvSpPr>
          <p:nvPr>
            <p:ph type="ctrTitle"/>
          </p:nvPr>
        </p:nvSpPr>
        <p:spPr>
          <a:xfrm>
            <a:off x="6660000" y="1262270"/>
            <a:ext cx="4693800" cy="2941982"/>
          </a:xfrm>
        </p:spPr>
        <p:txBody>
          <a:bodyPr anchor="t" anchorCtr="0">
            <a:normAutofit/>
          </a:bodyPr>
          <a:lstStyle>
            <a:lvl1pPr algn="l">
              <a:defRPr sz="2700">
                <a:solidFill>
                  <a:schemeClr val="bg1"/>
                </a:solidFill>
              </a:defRPr>
            </a:lvl1pPr>
          </a:lstStyle>
          <a:p>
            <a:r>
              <a:rPr lang="da-DK"/>
              <a:t>Klik for at redigere i master</a:t>
            </a:r>
            <a:endParaRPr lang="en-GB" dirty="0"/>
          </a:p>
        </p:txBody>
      </p:sp>
      <p:sp>
        <p:nvSpPr>
          <p:cNvPr id="3" name="Subtitle 2">
            <a:extLst>
              <a:ext uri="{FF2B5EF4-FFF2-40B4-BE49-F238E27FC236}">
                <a16:creationId xmlns:a16="http://schemas.microsoft.com/office/drawing/2014/main" id="{4B92E479-28CB-4034-A1E6-A02E383B8EF4}"/>
              </a:ext>
            </a:extLst>
          </p:cNvPr>
          <p:cNvSpPr>
            <a:spLocks noGrp="1"/>
          </p:cNvSpPr>
          <p:nvPr>
            <p:ph type="subTitle" idx="1"/>
          </p:nvPr>
        </p:nvSpPr>
        <p:spPr>
          <a:xfrm>
            <a:off x="6660000" y="4518002"/>
            <a:ext cx="4693800" cy="739799"/>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a:t>Klik for at redigere undertiteltypografien i masteren</a:t>
            </a:r>
            <a:endParaRPr lang="en-GB" dirty="0"/>
          </a:p>
        </p:txBody>
      </p:sp>
      <p:sp>
        <p:nvSpPr>
          <p:cNvPr id="4" name="Date Placeholder 3">
            <a:extLst>
              <a:ext uri="{FF2B5EF4-FFF2-40B4-BE49-F238E27FC236}">
                <a16:creationId xmlns:a16="http://schemas.microsoft.com/office/drawing/2014/main" id="{D176178E-C2BF-4A48-81F3-31CC1257432A}"/>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5" name="Footer Placeholder 4">
            <a:extLst>
              <a:ext uri="{FF2B5EF4-FFF2-40B4-BE49-F238E27FC236}">
                <a16:creationId xmlns:a16="http://schemas.microsoft.com/office/drawing/2014/main" id="{442D43AB-4A67-48DB-9CD2-1DD1561BF0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29C436-FD6A-4DC8-835B-6386F51F13D1}"/>
              </a:ext>
            </a:extLst>
          </p:cNvPr>
          <p:cNvSpPr>
            <a:spLocks noGrp="1"/>
          </p:cNvSpPr>
          <p:nvPr>
            <p:ph type="sldNum" sz="quarter" idx="12"/>
          </p:nvPr>
        </p:nvSpPr>
        <p:spPr/>
        <p:txBody>
          <a:bodyPr/>
          <a:lstStyle/>
          <a:p>
            <a:fld id="{25AD3233-CB61-422E-A70D-ED57739A1749}" type="slidenum">
              <a:rPr lang="en-GB" smtClean="0"/>
              <a:t>‹nr.›</a:t>
            </a:fld>
            <a:endParaRPr lang="en-GB"/>
          </a:p>
        </p:txBody>
      </p:sp>
      <p:pic>
        <p:nvPicPr>
          <p:cNvPr id="9" name="Graphic 8">
            <a:extLst>
              <a:ext uri="{FF2B5EF4-FFF2-40B4-BE49-F238E27FC236}">
                <a16:creationId xmlns:a16="http://schemas.microsoft.com/office/drawing/2014/main" id="{6F1AAE37-1E69-424D-8E46-1798161DC7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9070" y="6011311"/>
            <a:ext cx="2206548" cy="393120"/>
          </a:xfrm>
          <a:prstGeom prst="rect">
            <a:avLst/>
          </a:prstGeom>
        </p:spPr>
      </p:pic>
      <p:pic>
        <p:nvPicPr>
          <p:cNvPr id="10" name="Graphic 9">
            <a:extLst>
              <a:ext uri="{FF2B5EF4-FFF2-40B4-BE49-F238E27FC236}">
                <a16:creationId xmlns:a16="http://schemas.microsoft.com/office/drawing/2014/main" id="{EF08AB32-C5FE-4B03-97D2-B5BF019460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99070" y="6011311"/>
            <a:ext cx="2206548" cy="393120"/>
          </a:xfrm>
          <a:prstGeom prst="rect">
            <a:avLst/>
          </a:prstGeom>
        </p:spPr>
      </p:pic>
    </p:spTree>
    <p:extLst>
      <p:ext uri="{BB962C8B-B14F-4D97-AF65-F5344CB8AC3E}">
        <p14:creationId xmlns:p14="http://schemas.microsoft.com/office/powerpoint/2010/main" val="133196418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6139-AC18-4A75-82DB-1C3BE7E9C4E3}"/>
              </a:ext>
            </a:extLst>
          </p:cNvPr>
          <p:cNvSpPr>
            <a:spLocks noGrp="1"/>
          </p:cNvSpPr>
          <p:nvPr>
            <p:ph type="title"/>
          </p:nvPr>
        </p:nvSpPr>
        <p:spPr/>
        <p:txBody>
          <a:bodyPr/>
          <a:lstStyle/>
          <a:p>
            <a:r>
              <a:rPr lang="da-DK"/>
              <a:t>Klik for at redigere i master</a:t>
            </a:r>
            <a:endParaRPr lang="en-GB"/>
          </a:p>
        </p:txBody>
      </p:sp>
      <p:sp>
        <p:nvSpPr>
          <p:cNvPr id="3" name="Content Placeholder 2">
            <a:extLst>
              <a:ext uri="{FF2B5EF4-FFF2-40B4-BE49-F238E27FC236}">
                <a16:creationId xmlns:a16="http://schemas.microsoft.com/office/drawing/2014/main" id="{920926BB-99D4-4811-8E87-F8F738DD22B6}"/>
              </a:ext>
            </a:extLst>
          </p:cNvPr>
          <p:cNvSpPr>
            <a:spLocks noGrp="1"/>
          </p:cNvSpPr>
          <p:nvPr>
            <p:ph idx="1"/>
          </p:nvPr>
        </p:nvSpPr>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Date Placeholder 3">
            <a:extLst>
              <a:ext uri="{FF2B5EF4-FFF2-40B4-BE49-F238E27FC236}">
                <a16:creationId xmlns:a16="http://schemas.microsoft.com/office/drawing/2014/main" id="{C6BD2EC4-8762-4A8F-8DE4-A226C33A612A}"/>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5" name="Footer Placeholder 4">
            <a:extLst>
              <a:ext uri="{FF2B5EF4-FFF2-40B4-BE49-F238E27FC236}">
                <a16:creationId xmlns:a16="http://schemas.microsoft.com/office/drawing/2014/main" id="{93712CA6-B19E-412B-B112-A4298396BB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8946A4-477C-48EE-A9D6-5282C4A9D09E}"/>
              </a:ext>
            </a:extLst>
          </p:cNvPr>
          <p:cNvSpPr>
            <a:spLocks noGrp="1"/>
          </p:cNvSpPr>
          <p:nvPr>
            <p:ph type="sldNum" sz="quarter" idx="12"/>
          </p:nvPr>
        </p:nvSpPr>
        <p:spPr/>
        <p:txBody>
          <a:bodyPr/>
          <a:lstStyle/>
          <a:p>
            <a:fld id="{25AD3233-CB61-422E-A70D-ED57739A1749}" type="slidenum">
              <a:rPr lang="en-GB" smtClean="0"/>
              <a:t>‹nr.›</a:t>
            </a:fld>
            <a:endParaRPr lang="en-GB"/>
          </a:p>
        </p:txBody>
      </p:sp>
    </p:spTree>
    <p:extLst>
      <p:ext uri="{BB962C8B-B14F-4D97-AF65-F5344CB8AC3E}">
        <p14:creationId xmlns:p14="http://schemas.microsoft.com/office/powerpoint/2010/main" val="2526854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E81363-279D-4C5D-A70D-06EED8A03F4A}"/>
              </a:ext>
            </a:extLst>
          </p:cNvPr>
          <p:cNvSpPr/>
          <p:nvPr userDrawn="1"/>
        </p:nvSpPr>
        <p:spPr>
          <a:xfrm>
            <a:off x="1" y="2"/>
            <a:ext cx="8666923" cy="5454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8">
            <a:extLst>
              <a:ext uri="{FF2B5EF4-FFF2-40B4-BE49-F238E27FC236}">
                <a16:creationId xmlns:a16="http://schemas.microsoft.com/office/drawing/2014/main" id="{B5C1DE62-5EFE-46E8-B95E-3FD47BE2AA47}"/>
              </a:ext>
            </a:extLst>
          </p:cNvPr>
          <p:cNvSpPr/>
          <p:nvPr userDrawn="1"/>
        </p:nvSpPr>
        <p:spPr>
          <a:xfrm>
            <a:off x="1773141" y="985962"/>
            <a:ext cx="10418859" cy="5872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a:extLst>
              <a:ext uri="{FF2B5EF4-FFF2-40B4-BE49-F238E27FC236}">
                <a16:creationId xmlns:a16="http://schemas.microsoft.com/office/drawing/2014/main" id="{31619050-250C-41BB-9543-935DBF9B670B}"/>
              </a:ext>
            </a:extLst>
          </p:cNvPr>
          <p:cNvSpPr>
            <a:spLocks noGrp="1"/>
          </p:cNvSpPr>
          <p:nvPr>
            <p:ph type="title"/>
          </p:nvPr>
        </p:nvSpPr>
        <p:spPr>
          <a:xfrm>
            <a:off x="2822715" y="2035536"/>
            <a:ext cx="8524736" cy="2526941"/>
          </a:xfrm>
        </p:spPr>
        <p:txBody>
          <a:bodyPr anchor="t" anchorCtr="0">
            <a:normAutofit/>
          </a:bodyPr>
          <a:lstStyle>
            <a:lvl1pPr>
              <a:defRPr sz="2700">
                <a:solidFill>
                  <a:schemeClr val="bg1"/>
                </a:solidFill>
              </a:defRPr>
            </a:lvl1pPr>
          </a:lstStyle>
          <a:p>
            <a:r>
              <a:rPr lang="da-DK"/>
              <a:t>Klik for at redigere i master</a:t>
            </a:r>
            <a:endParaRPr lang="en-GB" dirty="0"/>
          </a:p>
        </p:txBody>
      </p:sp>
      <p:sp>
        <p:nvSpPr>
          <p:cNvPr id="3" name="Text Placeholder 2">
            <a:extLst>
              <a:ext uri="{FF2B5EF4-FFF2-40B4-BE49-F238E27FC236}">
                <a16:creationId xmlns:a16="http://schemas.microsoft.com/office/drawing/2014/main" id="{4F99993D-E07F-4C67-AA4A-5434F3F01199}"/>
              </a:ext>
            </a:extLst>
          </p:cNvPr>
          <p:cNvSpPr>
            <a:spLocks noGrp="1"/>
          </p:cNvSpPr>
          <p:nvPr>
            <p:ph type="body" idx="1"/>
          </p:nvPr>
        </p:nvSpPr>
        <p:spPr>
          <a:xfrm>
            <a:off x="2822715" y="4659464"/>
            <a:ext cx="8524736" cy="850790"/>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a-DK"/>
              <a:t>Rediger typografien i masterens</a:t>
            </a:r>
          </a:p>
        </p:txBody>
      </p:sp>
      <p:pic>
        <p:nvPicPr>
          <p:cNvPr id="11" name="Graphic 10">
            <a:extLst>
              <a:ext uri="{FF2B5EF4-FFF2-40B4-BE49-F238E27FC236}">
                <a16:creationId xmlns:a16="http://schemas.microsoft.com/office/drawing/2014/main" id="{26DF9957-CCEE-4D25-81C5-0D50F07E98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99070" y="6011311"/>
            <a:ext cx="2206548" cy="393120"/>
          </a:xfrm>
          <a:prstGeom prst="rect">
            <a:avLst/>
          </a:prstGeom>
        </p:spPr>
      </p:pic>
    </p:spTree>
    <p:extLst>
      <p:ext uri="{BB962C8B-B14F-4D97-AF65-F5344CB8AC3E}">
        <p14:creationId xmlns:p14="http://schemas.microsoft.com/office/powerpoint/2010/main" val="440877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44C6-CE67-4E54-8411-347D53AA250D}"/>
              </a:ext>
            </a:extLst>
          </p:cNvPr>
          <p:cNvSpPr>
            <a:spLocks noGrp="1"/>
          </p:cNvSpPr>
          <p:nvPr>
            <p:ph type="title"/>
          </p:nvPr>
        </p:nvSpPr>
        <p:spPr>
          <a:xfrm>
            <a:off x="616688" y="620555"/>
            <a:ext cx="10837893" cy="1070135"/>
          </a:xfrm>
        </p:spPr>
        <p:txBody>
          <a:bodyPr/>
          <a:lstStyle/>
          <a:p>
            <a:r>
              <a:rPr lang="da-DK"/>
              <a:t>Klik for at redigere i master</a:t>
            </a:r>
            <a:endParaRPr lang="en-GB"/>
          </a:p>
        </p:txBody>
      </p:sp>
      <p:sp>
        <p:nvSpPr>
          <p:cNvPr id="3" name="Content Placeholder 2">
            <a:extLst>
              <a:ext uri="{FF2B5EF4-FFF2-40B4-BE49-F238E27FC236}">
                <a16:creationId xmlns:a16="http://schemas.microsoft.com/office/drawing/2014/main" id="{03E67133-EBA6-4537-9EE6-805A23C8A894}"/>
              </a:ext>
            </a:extLst>
          </p:cNvPr>
          <p:cNvSpPr>
            <a:spLocks noGrp="1"/>
          </p:cNvSpPr>
          <p:nvPr>
            <p:ph sz="half" idx="1"/>
          </p:nvPr>
        </p:nvSpPr>
        <p:spPr>
          <a:xfrm>
            <a:off x="616688" y="1825625"/>
            <a:ext cx="5181600" cy="4351338"/>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4" name="Content Placeholder 3">
            <a:extLst>
              <a:ext uri="{FF2B5EF4-FFF2-40B4-BE49-F238E27FC236}">
                <a16:creationId xmlns:a16="http://schemas.microsoft.com/office/drawing/2014/main" id="{AABB63B0-621C-4FED-ACED-7FF9469A1432}"/>
              </a:ext>
            </a:extLst>
          </p:cNvPr>
          <p:cNvSpPr>
            <a:spLocks noGrp="1"/>
          </p:cNvSpPr>
          <p:nvPr>
            <p:ph sz="half" idx="2"/>
          </p:nvPr>
        </p:nvSpPr>
        <p:spPr>
          <a:xfrm>
            <a:off x="6272981" y="1825625"/>
            <a:ext cx="5181600" cy="4351338"/>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5" name="Date Placeholder 4">
            <a:extLst>
              <a:ext uri="{FF2B5EF4-FFF2-40B4-BE49-F238E27FC236}">
                <a16:creationId xmlns:a16="http://schemas.microsoft.com/office/drawing/2014/main" id="{C1B52014-0B6D-4800-8730-C22E0A859FC9}"/>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6" name="Footer Placeholder 5">
            <a:extLst>
              <a:ext uri="{FF2B5EF4-FFF2-40B4-BE49-F238E27FC236}">
                <a16:creationId xmlns:a16="http://schemas.microsoft.com/office/drawing/2014/main" id="{9F6FE32B-CB9A-42A1-80AD-FF753B9772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CC683E-9623-4709-9422-E54A226311BC}"/>
              </a:ext>
            </a:extLst>
          </p:cNvPr>
          <p:cNvSpPr>
            <a:spLocks noGrp="1"/>
          </p:cNvSpPr>
          <p:nvPr>
            <p:ph type="sldNum" sz="quarter" idx="12"/>
          </p:nvPr>
        </p:nvSpPr>
        <p:spPr/>
        <p:txBody>
          <a:bodyPr/>
          <a:lstStyle/>
          <a:p>
            <a:fld id="{25AD3233-CB61-422E-A70D-ED57739A1749}" type="slidenum">
              <a:rPr lang="en-GB" smtClean="0"/>
              <a:t>‹nr.›</a:t>
            </a:fld>
            <a:endParaRPr lang="en-GB"/>
          </a:p>
        </p:txBody>
      </p:sp>
    </p:spTree>
    <p:extLst>
      <p:ext uri="{BB962C8B-B14F-4D97-AF65-F5344CB8AC3E}">
        <p14:creationId xmlns:p14="http://schemas.microsoft.com/office/powerpoint/2010/main" val="2445463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A362D1-2D0D-4984-8076-7CEA9C6775FB}"/>
              </a:ext>
            </a:extLst>
          </p:cNvPr>
          <p:cNvSpPr>
            <a:spLocks noGrp="1"/>
          </p:cNvSpPr>
          <p:nvPr>
            <p:ph type="body" idx="1"/>
          </p:nvPr>
        </p:nvSpPr>
        <p:spPr>
          <a:xfrm>
            <a:off x="6166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a-DK"/>
              <a:t>Rediger typografien i masterens</a:t>
            </a:r>
          </a:p>
        </p:txBody>
      </p:sp>
      <p:sp>
        <p:nvSpPr>
          <p:cNvPr id="4" name="Content Placeholder 3">
            <a:extLst>
              <a:ext uri="{FF2B5EF4-FFF2-40B4-BE49-F238E27FC236}">
                <a16:creationId xmlns:a16="http://schemas.microsoft.com/office/drawing/2014/main" id="{510B7502-4C1C-4166-A225-24004F0F36C8}"/>
              </a:ext>
            </a:extLst>
          </p:cNvPr>
          <p:cNvSpPr>
            <a:spLocks noGrp="1"/>
          </p:cNvSpPr>
          <p:nvPr>
            <p:ph sz="half" idx="2"/>
          </p:nvPr>
        </p:nvSpPr>
        <p:spPr>
          <a:xfrm>
            <a:off x="616689" y="2505075"/>
            <a:ext cx="5157787" cy="3684588"/>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a:p>
        </p:txBody>
      </p:sp>
      <p:sp>
        <p:nvSpPr>
          <p:cNvPr id="5" name="Text Placeholder 4">
            <a:extLst>
              <a:ext uri="{FF2B5EF4-FFF2-40B4-BE49-F238E27FC236}">
                <a16:creationId xmlns:a16="http://schemas.microsoft.com/office/drawing/2014/main" id="{FC13C9DD-000B-41CE-9BCE-A6BBD5CE4B30}"/>
              </a:ext>
            </a:extLst>
          </p:cNvPr>
          <p:cNvSpPr>
            <a:spLocks noGrp="1"/>
          </p:cNvSpPr>
          <p:nvPr>
            <p:ph type="body" sz="quarter" idx="3"/>
          </p:nvPr>
        </p:nvSpPr>
        <p:spPr>
          <a:xfrm>
            <a:off x="6271394"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a-DK"/>
              <a:t>Rediger typografien i masterens</a:t>
            </a:r>
          </a:p>
        </p:txBody>
      </p:sp>
      <p:sp>
        <p:nvSpPr>
          <p:cNvPr id="6" name="Content Placeholder 5">
            <a:extLst>
              <a:ext uri="{FF2B5EF4-FFF2-40B4-BE49-F238E27FC236}">
                <a16:creationId xmlns:a16="http://schemas.microsoft.com/office/drawing/2014/main" id="{A3B61E5E-1397-4E78-916A-1A86ECF9C7E8}"/>
              </a:ext>
            </a:extLst>
          </p:cNvPr>
          <p:cNvSpPr>
            <a:spLocks noGrp="1"/>
          </p:cNvSpPr>
          <p:nvPr>
            <p:ph sz="quarter" idx="4"/>
          </p:nvPr>
        </p:nvSpPr>
        <p:spPr>
          <a:xfrm>
            <a:off x="6271394" y="2505075"/>
            <a:ext cx="5183188" cy="3684588"/>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a:p>
        </p:txBody>
      </p:sp>
      <p:sp>
        <p:nvSpPr>
          <p:cNvPr id="7" name="Date Placeholder 6">
            <a:extLst>
              <a:ext uri="{FF2B5EF4-FFF2-40B4-BE49-F238E27FC236}">
                <a16:creationId xmlns:a16="http://schemas.microsoft.com/office/drawing/2014/main" id="{B71EA1C4-4742-4CF8-829B-0318355E4A2F}"/>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8" name="Footer Placeholder 7">
            <a:extLst>
              <a:ext uri="{FF2B5EF4-FFF2-40B4-BE49-F238E27FC236}">
                <a16:creationId xmlns:a16="http://schemas.microsoft.com/office/drawing/2014/main" id="{6355EC5C-048C-4BB7-84AE-04703422EE0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996110D-561E-457C-B0E0-7B69898C01DA}"/>
              </a:ext>
            </a:extLst>
          </p:cNvPr>
          <p:cNvSpPr>
            <a:spLocks noGrp="1"/>
          </p:cNvSpPr>
          <p:nvPr>
            <p:ph type="sldNum" sz="quarter" idx="12"/>
          </p:nvPr>
        </p:nvSpPr>
        <p:spPr/>
        <p:txBody>
          <a:bodyPr/>
          <a:lstStyle/>
          <a:p>
            <a:fld id="{25AD3233-CB61-422E-A70D-ED57739A1749}" type="slidenum">
              <a:rPr lang="en-GB" smtClean="0"/>
              <a:t>‹nr.›</a:t>
            </a:fld>
            <a:endParaRPr lang="en-GB"/>
          </a:p>
        </p:txBody>
      </p:sp>
      <p:sp>
        <p:nvSpPr>
          <p:cNvPr id="10" name="Title 9">
            <a:extLst>
              <a:ext uri="{FF2B5EF4-FFF2-40B4-BE49-F238E27FC236}">
                <a16:creationId xmlns:a16="http://schemas.microsoft.com/office/drawing/2014/main" id="{A053B0F1-156D-4F22-B5A0-A215E2C86FE9}"/>
              </a:ext>
            </a:extLst>
          </p:cNvPr>
          <p:cNvSpPr>
            <a:spLocks noGrp="1"/>
          </p:cNvSpPr>
          <p:nvPr>
            <p:ph type="title"/>
          </p:nvPr>
        </p:nvSpPr>
        <p:spPr>
          <a:xfrm>
            <a:off x="616688" y="620555"/>
            <a:ext cx="10837893" cy="1070135"/>
          </a:xfrm>
        </p:spPr>
        <p:txBody>
          <a:bodyPr/>
          <a:lstStyle/>
          <a:p>
            <a:r>
              <a:rPr lang="da-DK"/>
              <a:t>Klik for at redigere i master</a:t>
            </a:r>
            <a:endParaRPr lang="en-GB" dirty="0"/>
          </a:p>
        </p:txBody>
      </p:sp>
    </p:spTree>
    <p:extLst>
      <p:ext uri="{BB962C8B-B14F-4D97-AF65-F5344CB8AC3E}">
        <p14:creationId xmlns:p14="http://schemas.microsoft.com/office/powerpoint/2010/main" val="392684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7872-1D96-4CB0-9966-276ED5951BE8}"/>
              </a:ext>
            </a:extLst>
          </p:cNvPr>
          <p:cNvSpPr>
            <a:spLocks noGrp="1"/>
          </p:cNvSpPr>
          <p:nvPr>
            <p:ph type="title"/>
          </p:nvPr>
        </p:nvSpPr>
        <p:spPr/>
        <p:txBody>
          <a:bodyPr/>
          <a:lstStyle/>
          <a:p>
            <a:r>
              <a:rPr lang="da-DK"/>
              <a:t>Klik for at redigere i master</a:t>
            </a:r>
            <a:endParaRPr lang="en-GB"/>
          </a:p>
        </p:txBody>
      </p:sp>
      <p:sp>
        <p:nvSpPr>
          <p:cNvPr id="3" name="Date Placeholder 2">
            <a:extLst>
              <a:ext uri="{FF2B5EF4-FFF2-40B4-BE49-F238E27FC236}">
                <a16:creationId xmlns:a16="http://schemas.microsoft.com/office/drawing/2014/main" id="{D7D3D1C6-2ADF-4741-B3BE-20E9A51CA85B}"/>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4" name="Footer Placeholder 3">
            <a:extLst>
              <a:ext uri="{FF2B5EF4-FFF2-40B4-BE49-F238E27FC236}">
                <a16:creationId xmlns:a16="http://schemas.microsoft.com/office/drawing/2014/main" id="{FE95BFE0-2059-48D2-938B-88E5FEC6A0A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9455B4C-2B2E-406D-BA7A-A3DAD1FE436A}"/>
              </a:ext>
            </a:extLst>
          </p:cNvPr>
          <p:cNvSpPr>
            <a:spLocks noGrp="1"/>
          </p:cNvSpPr>
          <p:nvPr>
            <p:ph type="sldNum" sz="quarter" idx="12"/>
          </p:nvPr>
        </p:nvSpPr>
        <p:spPr/>
        <p:txBody>
          <a:bodyPr/>
          <a:lstStyle/>
          <a:p>
            <a:fld id="{25AD3233-CB61-422E-A70D-ED57739A1749}" type="slidenum">
              <a:rPr lang="en-GB" smtClean="0"/>
              <a:t>‹nr.›</a:t>
            </a:fld>
            <a:endParaRPr lang="en-GB"/>
          </a:p>
        </p:txBody>
      </p:sp>
    </p:spTree>
    <p:extLst>
      <p:ext uri="{BB962C8B-B14F-4D97-AF65-F5344CB8AC3E}">
        <p14:creationId xmlns:p14="http://schemas.microsoft.com/office/powerpoint/2010/main" val="581043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591A3-8B5C-494F-B2FB-48219E603122}"/>
              </a:ext>
            </a:extLst>
          </p:cNvPr>
          <p:cNvSpPr>
            <a:spLocks noGrp="1"/>
          </p:cNvSpPr>
          <p:nvPr>
            <p:ph type="dt" sz="half" idx="10"/>
          </p:nvPr>
        </p:nvSpPr>
        <p:spPr/>
        <p:txBody>
          <a:bodyPr/>
          <a:lstStyle/>
          <a:p>
            <a:fld id="{519F2E60-FA67-441D-9A25-52C7B723FF00}" type="datetimeFigureOut">
              <a:rPr lang="en-GB" smtClean="0"/>
              <a:t>28/04/2025</a:t>
            </a:fld>
            <a:endParaRPr lang="en-GB"/>
          </a:p>
        </p:txBody>
      </p:sp>
      <p:sp>
        <p:nvSpPr>
          <p:cNvPr id="3" name="Footer Placeholder 2">
            <a:extLst>
              <a:ext uri="{FF2B5EF4-FFF2-40B4-BE49-F238E27FC236}">
                <a16:creationId xmlns:a16="http://schemas.microsoft.com/office/drawing/2014/main" id="{FA70FF6B-C524-4046-934E-6F86C177C0C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7AB791-B9EC-4378-ADFF-0142C18E3BFF}"/>
              </a:ext>
            </a:extLst>
          </p:cNvPr>
          <p:cNvSpPr>
            <a:spLocks noGrp="1"/>
          </p:cNvSpPr>
          <p:nvPr>
            <p:ph type="sldNum" sz="quarter" idx="12"/>
          </p:nvPr>
        </p:nvSpPr>
        <p:spPr/>
        <p:txBody>
          <a:bodyPr/>
          <a:lstStyle/>
          <a:p>
            <a:fld id="{25AD3233-CB61-422E-A70D-ED57739A1749}" type="slidenum">
              <a:rPr lang="en-GB" smtClean="0"/>
              <a:t>‹nr.›</a:t>
            </a:fld>
            <a:endParaRPr lang="en-GB"/>
          </a:p>
        </p:txBody>
      </p:sp>
    </p:spTree>
    <p:extLst>
      <p:ext uri="{BB962C8B-B14F-4D97-AF65-F5344CB8AC3E}">
        <p14:creationId xmlns:p14="http://schemas.microsoft.com/office/powerpoint/2010/main" val="408056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a-DK"/>
              <a:t>Klik for at redigere titeltypografi i masteren</a:t>
            </a:r>
          </a:p>
        </p:txBody>
      </p:sp>
      <p:sp>
        <p:nvSpPr>
          <p:cNvPr id="3" name="Und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a:t>Klik for at redigere undertiteltypografien i masteren</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6355F54E-F529-4A0E-BD4E-20031EA9A58B}" type="slidenum">
              <a:rPr lang="da-DK"/>
              <a:pPr/>
              <a:t>‹nr.›</a:t>
            </a:fld>
            <a:endParaRPr lang="da-DK"/>
          </a:p>
        </p:txBody>
      </p:sp>
    </p:spTree>
    <p:extLst>
      <p:ext uri="{BB962C8B-B14F-4D97-AF65-F5344CB8AC3E}">
        <p14:creationId xmlns:p14="http://schemas.microsoft.com/office/powerpoint/2010/main" val="1790042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indhold 2"/>
          <p:cNvSpPr>
            <a:spLocks noGrp="1"/>
          </p:cNvSpPr>
          <p:nvPr>
            <p:ph idx="1"/>
          </p:nvPr>
        </p:nvSpPr>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CCD540AA-FF4F-42C3-88F6-B528DF7CD478}" type="slidenum">
              <a:rPr lang="da-DK"/>
              <a:pPr/>
              <a:t>‹nr.›</a:t>
            </a:fld>
            <a:endParaRPr lang="da-DK"/>
          </a:p>
        </p:txBody>
      </p:sp>
    </p:spTree>
    <p:extLst>
      <p:ext uri="{BB962C8B-B14F-4D97-AF65-F5344CB8AC3E}">
        <p14:creationId xmlns:p14="http://schemas.microsoft.com/office/powerpoint/2010/main" val="4141830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C40AF-C013-276E-F621-EA8E2E924E86}"/>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AFC9041B-C8A9-7ADD-2A2B-5B434AAB97EB}"/>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28122557-4A1F-C3C8-E7D8-E7AD0975106E}"/>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646A1012-1671-41CB-D4BD-887445FB249F}"/>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6" name="Pladsholder til sidefod 5">
            <a:extLst>
              <a:ext uri="{FF2B5EF4-FFF2-40B4-BE49-F238E27FC236}">
                <a16:creationId xmlns:a16="http://schemas.microsoft.com/office/drawing/2014/main" id="{FCDA857A-BABE-D2E4-3B27-22DFB5447429}"/>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13D78A23-695A-E00B-3136-CB7EDAFB65F4}"/>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3108436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a-DK"/>
              <a:t>Klik for at redigere titeltypografi i masteren</a:t>
            </a:r>
          </a:p>
        </p:txBody>
      </p:sp>
      <p:sp>
        <p:nvSpPr>
          <p:cNvPr id="3" name="Pladsholder til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a:t>Klik for at redigere typografi i masteren</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3C702A31-0675-4EDA-98FB-4860C7271729}" type="slidenum">
              <a:rPr lang="da-DK"/>
              <a:pPr/>
              <a:t>‹nr.›</a:t>
            </a:fld>
            <a:endParaRPr lang="da-DK"/>
          </a:p>
        </p:txBody>
      </p:sp>
    </p:spTree>
    <p:extLst>
      <p:ext uri="{BB962C8B-B14F-4D97-AF65-F5344CB8AC3E}">
        <p14:creationId xmlns:p14="http://schemas.microsoft.com/office/powerpoint/2010/main" val="16729271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indhold 2"/>
          <p:cNvSpPr>
            <a:spLocks noGrp="1"/>
          </p:cNvSpPr>
          <p:nvPr>
            <p:ph sz="half" idx="1"/>
          </p:nvPr>
        </p:nvSpPr>
        <p:spPr>
          <a:xfrm>
            <a:off x="914400" y="12954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97600" y="12954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6C2ED306-E259-4E79-9FDB-252A20134677}" type="slidenum">
              <a:rPr lang="da-DK"/>
              <a:pPr/>
              <a:t>‹nr.›</a:t>
            </a:fld>
            <a:endParaRPr lang="da-DK"/>
          </a:p>
        </p:txBody>
      </p:sp>
    </p:spTree>
    <p:extLst>
      <p:ext uri="{BB962C8B-B14F-4D97-AF65-F5344CB8AC3E}">
        <p14:creationId xmlns:p14="http://schemas.microsoft.com/office/powerpoint/2010/main" val="8092984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a-DK"/>
              <a:t>Klik for at redigere titeltypografi i masteren</a:t>
            </a:r>
          </a:p>
        </p:txBody>
      </p:sp>
      <p:sp>
        <p:nvSpPr>
          <p:cNvPr id="3" name="Pladsholder til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typografi i masteren</a:t>
            </a:r>
          </a:p>
        </p:txBody>
      </p:sp>
      <p:sp>
        <p:nvSpPr>
          <p:cNvPr id="4" name="Pladsholder til indhol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typografi i masteren</a:t>
            </a:r>
          </a:p>
        </p:txBody>
      </p:sp>
      <p:sp>
        <p:nvSpPr>
          <p:cNvPr id="6" name="Pladsholder til indhol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p:cNvSpPr>
            <a:spLocks noGrp="1"/>
          </p:cNvSpPr>
          <p:nvPr>
            <p:ph type="dt" sz="half" idx="10"/>
          </p:nvPr>
        </p:nvSpPr>
        <p:spPr/>
        <p:txBody>
          <a:bodyPr/>
          <a:lstStyle>
            <a:lvl1pPr>
              <a:defRPr/>
            </a:lvl1pPr>
          </a:lstStyle>
          <a:p>
            <a:endParaRPr lang="da-DK"/>
          </a:p>
        </p:txBody>
      </p:sp>
      <p:sp>
        <p:nvSpPr>
          <p:cNvPr id="8" name="Pladsholder til sidefod 7"/>
          <p:cNvSpPr>
            <a:spLocks noGrp="1"/>
          </p:cNvSpPr>
          <p:nvPr>
            <p:ph type="ftr" sz="quarter" idx="11"/>
          </p:nvPr>
        </p:nvSpPr>
        <p:spPr/>
        <p:txBody>
          <a:bodyPr/>
          <a:lstStyle>
            <a:lvl1pPr>
              <a:defRPr/>
            </a:lvl1pPr>
          </a:lstStyle>
          <a:p>
            <a:endParaRPr lang="da-DK"/>
          </a:p>
        </p:txBody>
      </p:sp>
      <p:sp>
        <p:nvSpPr>
          <p:cNvPr id="9" name="Pladsholder til diasnummer 8"/>
          <p:cNvSpPr>
            <a:spLocks noGrp="1"/>
          </p:cNvSpPr>
          <p:nvPr>
            <p:ph type="sldNum" sz="quarter" idx="12"/>
          </p:nvPr>
        </p:nvSpPr>
        <p:spPr/>
        <p:txBody>
          <a:bodyPr/>
          <a:lstStyle>
            <a:lvl1pPr>
              <a:defRPr/>
            </a:lvl1pPr>
          </a:lstStyle>
          <a:p>
            <a:fld id="{0DE05C1F-1B9C-4727-82D7-7E8E4ED7D4E9}" type="slidenum">
              <a:rPr lang="da-DK"/>
              <a:pPr/>
              <a:t>‹nr.›</a:t>
            </a:fld>
            <a:endParaRPr lang="da-DK"/>
          </a:p>
        </p:txBody>
      </p:sp>
    </p:spTree>
    <p:extLst>
      <p:ext uri="{BB962C8B-B14F-4D97-AF65-F5344CB8AC3E}">
        <p14:creationId xmlns:p14="http://schemas.microsoft.com/office/powerpoint/2010/main" val="36932324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dato 2"/>
          <p:cNvSpPr>
            <a:spLocks noGrp="1"/>
          </p:cNvSpPr>
          <p:nvPr>
            <p:ph type="dt" sz="half" idx="10"/>
          </p:nvPr>
        </p:nvSpPr>
        <p:spPr/>
        <p:txBody>
          <a:bodyPr/>
          <a:lstStyle>
            <a:lvl1pPr>
              <a:defRPr/>
            </a:lvl1pPr>
          </a:lstStyle>
          <a:p>
            <a:endParaRPr lang="da-DK"/>
          </a:p>
        </p:txBody>
      </p:sp>
      <p:sp>
        <p:nvSpPr>
          <p:cNvPr id="4" name="Pladsholder til sidefod 3"/>
          <p:cNvSpPr>
            <a:spLocks noGrp="1"/>
          </p:cNvSpPr>
          <p:nvPr>
            <p:ph type="ftr" sz="quarter" idx="11"/>
          </p:nvPr>
        </p:nvSpPr>
        <p:spPr/>
        <p:txBody>
          <a:bodyPr/>
          <a:lstStyle>
            <a:lvl1pPr>
              <a:defRPr/>
            </a:lvl1pPr>
          </a:lstStyle>
          <a:p>
            <a:endParaRPr lang="da-DK"/>
          </a:p>
        </p:txBody>
      </p:sp>
      <p:sp>
        <p:nvSpPr>
          <p:cNvPr id="5" name="Pladsholder til diasnummer 4"/>
          <p:cNvSpPr>
            <a:spLocks noGrp="1"/>
          </p:cNvSpPr>
          <p:nvPr>
            <p:ph type="sldNum" sz="quarter" idx="12"/>
          </p:nvPr>
        </p:nvSpPr>
        <p:spPr/>
        <p:txBody>
          <a:bodyPr/>
          <a:lstStyle>
            <a:lvl1pPr>
              <a:defRPr/>
            </a:lvl1pPr>
          </a:lstStyle>
          <a:p>
            <a:fld id="{8C4B7751-1164-4C49-A89E-450C2B94337F}" type="slidenum">
              <a:rPr lang="da-DK"/>
              <a:pPr/>
              <a:t>‹nr.›</a:t>
            </a:fld>
            <a:endParaRPr lang="da-DK"/>
          </a:p>
        </p:txBody>
      </p:sp>
    </p:spTree>
    <p:extLst>
      <p:ext uri="{BB962C8B-B14F-4D97-AF65-F5344CB8AC3E}">
        <p14:creationId xmlns:p14="http://schemas.microsoft.com/office/powerpoint/2010/main" val="35230400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lvl1pPr>
              <a:defRPr/>
            </a:lvl1pPr>
          </a:lstStyle>
          <a:p>
            <a:endParaRPr lang="da-DK"/>
          </a:p>
        </p:txBody>
      </p:sp>
      <p:sp>
        <p:nvSpPr>
          <p:cNvPr id="3" name="Pladsholder til sidefod 2"/>
          <p:cNvSpPr>
            <a:spLocks noGrp="1"/>
          </p:cNvSpPr>
          <p:nvPr>
            <p:ph type="ftr" sz="quarter" idx="11"/>
          </p:nvPr>
        </p:nvSpPr>
        <p:spPr/>
        <p:txBody>
          <a:bodyPr/>
          <a:lstStyle>
            <a:lvl1pPr>
              <a:defRPr/>
            </a:lvl1pPr>
          </a:lstStyle>
          <a:p>
            <a:endParaRPr lang="da-DK"/>
          </a:p>
        </p:txBody>
      </p:sp>
      <p:sp>
        <p:nvSpPr>
          <p:cNvPr id="4" name="Pladsholder til diasnummer 3"/>
          <p:cNvSpPr>
            <a:spLocks noGrp="1"/>
          </p:cNvSpPr>
          <p:nvPr>
            <p:ph type="sldNum" sz="quarter" idx="12"/>
          </p:nvPr>
        </p:nvSpPr>
        <p:spPr/>
        <p:txBody>
          <a:bodyPr/>
          <a:lstStyle>
            <a:lvl1pPr>
              <a:defRPr/>
            </a:lvl1pPr>
          </a:lstStyle>
          <a:p>
            <a:fld id="{76AE5B3F-982B-4AB0-8F12-89BF9FD08385}" type="slidenum">
              <a:rPr lang="da-DK"/>
              <a:pPr/>
              <a:t>‹nr.›</a:t>
            </a:fld>
            <a:endParaRPr lang="da-DK"/>
          </a:p>
        </p:txBody>
      </p:sp>
    </p:spTree>
    <p:extLst>
      <p:ext uri="{BB962C8B-B14F-4D97-AF65-F5344CB8AC3E}">
        <p14:creationId xmlns:p14="http://schemas.microsoft.com/office/powerpoint/2010/main" val="1479486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a-DK"/>
              <a:t>Klik for at redigere titeltypografi i masteren</a:t>
            </a:r>
          </a:p>
        </p:txBody>
      </p:sp>
      <p:sp>
        <p:nvSpPr>
          <p:cNvPr id="3" name="Pladsholder til indhol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typografi i masteren</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E57362AD-5C26-4D33-8997-74109D475E01}" type="slidenum">
              <a:rPr lang="da-DK"/>
              <a:pPr/>
              <a:t>‹nr.›</a:t>
            </a:fld>
            <a:endParaRPr lang="da-DK"/>
          </a:p>
        </p:txBody>
      </p:sp>
    </p:spTree>
    <p:extLst>
      <p:ext uri="{BB962C8B-B14F-4D97-AF65-F5344CB8AC3E}">
        <p14:creationId xmlns:p14="http://schemas.microsoft.com/office/powerpoint/2010/main" val="522865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a-DK"/>
              <a:t>Klik for at redigere titeltypografi i masteren</a:t>
            </a:r>
          </a:p>
        </p:txBody>
      </p:sp>
      <p:sp>
        <p:nvSpPr>
          <p:cNvPr id="3" name="Pladsholder til billed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typografi i masteren</a:t>
            </a:r>
          </a:p>
        </p:txBody>
      </p:sp>
      <p:sp>
        <p:nvSpPr>
          <p:cNvPr id="5" name="Pladsholder til dato 4"/>
          <p:cNvSpPr>
            <a:spLocks noGrp="1"/>
          </p:cNvSpPr>
          <p:nvPr>
            <p:ph type="dt" sz="half" idx="10"/>
          </p:nvPr>
        </p:nvSpPr>
        <p:spPr/>
        <p:txBody>
          <a:bodyPr/>
          <a:lstStyle>
            <a:lvl1pPr>
              <a:defRPr/>
            </a:lvl1pPr>
          </a:lstStyle>
          <a:p>
            <a:endParaRPr lang="da-DK"/>
          </a:p>
        </p:txBody>
      </p:sp>
      <p:sp>
        <p:nvSpPr>
          <p:cNvPr id="6" name="Pladsholder til sidefod 5"/>
          <p:cNvSpPr>
            <a:spLocks noGrp="1"/>
          </p:cNvSpPr>
          <p:nvPr>
            <p:ph type="ftr" sz="quarter" idx="11"/>
          </p:nvPr>
        </p:nvSpPr>
        <p:spPr/>
        <p:txBody>
          <a:bodyPr/>
          <a:lstStyle>
            <a:lvl1pPr>
              <a:defRPr/>
            </a:lvl1pPr>
          </a:lstStyle>
          <a:p>
            <a:endParaRPr lang="da-DK"/>
          </a:p>
        </p:txBody>
      </p:sp>
      <p:sp>
        <p:nvSpPr>
          <p:cNvPr id="7" name="Pladsholder til diasnummer 6"/>
          <p:cNvSpPr>
            <a:spLocks noGrp="1"/>
          </p:cNvSpPr>
          <p:nvPr>
            <p:ph type="sldNum" sz="quarter" idx="12"/>
          </p:nvPr>
        </p:nvSpPr>
        <p:spPr/>
        <p:txBody>
          <a:bodyPr/>
          <a:lstStyle>
            <a:lvl1pPr>
              <a:defRPr/>
            </a:lvl1pPr>
          </a:lstStyle>
          <a:p>
            <a:fld id="{4CA5C8E5-C989-4B5B-9EC6-EFA966DC7BFE}" type="slidenum">
              <a:rPr lang="da-DK"/>
              <a:pPr/>
              <a:t>‹nr.›</a:t>
            </a:fld>
            <a:endParaRPr lang="da-DK"/>
          </a:p>
        </p:txBody>
      </p:sp>
    </p:spTree>
    <p:extLst>
      <p:ext uri="{BB962C8B-B14F-4D97-AF65-F5344CB8AC3E}">
        <p14:creationId xmlns:p14="http://schemas.microsoft.com/office/powerpoint/2010/main" val="3191834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titeltypografi i masteren</a:t>
            </a:r>
          </a:p>
        </p:txBody>
      </p:sp>
      <p:sp>
        <p:nvSpPr>
          <p:cNvPr id="3" name="Pladsholder til lodret titel 2"/>
          <p:cNvSpPr>
            <a:spLocks noGrp="1"/>
          </p:cNvSpPr>
          <p:nvPr>
            <p:ph type="body" orient="vert" idx="1"/>
          </p:nvPr>
        </p:nvSpPr>
        <p:spPr/>
        <p:txBody>
          <a:bodyPr vert="eaVert"/>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333F7D6B-FAD8-4F5B-8FDE-E611E618CB48}" type="slidenum">
              <a:rPr lang="da-DK"/>
              <a:pPr/>
              <a:t>‹nr.›</a:t>
            </a:fld>
            <a:endParaRPr lang="da-DK"/>
          </a:p>
        </p:txBody>
      </p:sp>
    </p:spTree>
    <p:extLst>
      <p:ext uri="{BB962C8B-B14F-4D97-AF65-F5344CB8AC3E}">
        <p14:creationId xmlns:p14="http://schemas.microsoft.com/office/powerpoint/2010/main" val="24442170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8686800" y="152400"/>
            <a:ext cx="2590800" cy="6248400"/>
          </a:xfrm>
        </p:spPr>
        <p:txBody>
          <a:bodyPr vert="eaVert"/>
          <a:lstStyle/>
          <a:p>
            <a:r>
              <a:rPr lang="da-DK"/>
              <a:t>Klik for at redigere titeltypografi i masteren</a:t>
            </a:r>
          </a:p>
        </p:txBody>
      </p:sp>
      <p:sp>
        <p:nvSpPr>
          <p:cNvPr id="3" name="Pladsholder til lodret titel 2"/>
          <p:cNvSpPr>
            <a:spLocks noGrp="1"/>
          </p:cNvSpPr>
          <p:nvPr>
            <p:ph type="body" orient="vert" idx="1"/>
          </p:nvPr>
        </p:nvSpPr>
        <p:spPr>
          <a:xfrm>
            <a:off x="914400" y="152400"/>
            <a:ext cx="7569200" cy="6248400"/>
          </a:xfrm>
        </p:spPr>
        <p:txBody>
          <a:bodyPr vert="eaVert"/>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10"/>
          </p:nvPr>
        </p:nvSpPr>
        <p:spPr/>
        <p:txBody>
          <a:bodyPr/>
          <a:lstStyle>
            <a:lvl1pPr>
              <a:defRPr/>
            </a:lvl1pPr>
          </a:lstStyle>
          <a:p>
            <a:endParaRPr lang="da-DK"/>
          </a:p>
        </p:txBody>
      </p:sp>
      <p:sp>
        <p:nvSpPr>
          <p:cNvPr id="5" name="Pladsholder til sidefod 4"/>
          <p:cNvSpPr>
            <a:spLocks noGrp="1"/>
          </p:cNvSpPr>
          <p:nvPr>
            <p:ph type="ftr" sz="quarter" idx="11"/>
          </p:nvPr>
        </p:nvSpPr>
        <p:spPr/>
        <p:txBody>
          <a:bodyPr/>
          <a:lstStyle>
            <a:lvl1pPr>
              <a:defRPr/>
            </a:lvl1pPr>
          </a:lstStyle>
          <a:p>
            <a:endParaRPr lang="da-DK"/>
          </a:p>
        </p:txBody>
      </p:sp>
      <p:sp>
        <p:nvSpPr>
          <p:cNvPr id="6" name="Pladsholder til diasnummer 5"/>
          <p:cNvSpPr>
            <a:spLocks noGrp="1"/>
          </p:cNvSpPr>
          <p:nvPr>
            <p:ph type="sldNum" sz="quarter" idx="12"/>
          </p:nvPr>
        </p:nvSpPr>
        <p:spPr/>
        <p:txBody>
          <a:bodyPr/>
          <a:lstStyle>
            <a:lvl1pPr>
              <a:defRPr/>
            </a:lvl1pPr>
          </a:lstStyle>
          <a:p>
            <a:fld id="{DE7903A6-26DB-4AF6-B215-C23126A375E5}" type="slidenum">
              <a:rPr lang="da-DK"/>
              <a:pPr/>
              <a:t>‹nr.›</a:t>
            </a:fld>
            <a:endParaRPr lang="da-DK"/>
          </a:p>
        </p:txBody>
      </p:sp>
    </p:spTree>
    <p:extLst>
      <p:ext uri="{BB962C8B-B14F-4D97-AF65-F5344CB8AC3E}">
        <p14:creationId xmlns:p14="http://schemas.microsoft.com/office/powerpoint/2010/main" val="10496309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ClipArt" preserve="1">
  <p:cSld name="Titel, tekst og clipartbillede">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multimedieklip 3"/>
          <p:cNvSpPr>
            <a:spLocks noGrp="1"/>
          </p:cNvSpPr>
          <p:nvPr>
            <p:ph type="clipArt" sz="half" idx="2"/>
          </p:nvPr>
        </p:nvSpPr>
        <p:spPr>
          <a:xfrm>
            <a:off x="6197600" y="1295400"/>
            <a:ext cx="5080000" cy="5105400"/>
          </a:xfrm>
        </p:spPr>
        <p:txBody>
          <a:bodyPr/>
          <a:lstStyle/>
          <a:p>
            <a:endParaRPr lang="da-DK"/>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6C4791C0-7F6E-4243-B8A5-BF19343BF8D6}" type="slidenum">
              <a:rPr lang="da-DK"/>
              <a:pPr/>
              <a:t>‹nr.›</a:t>
            </a:fld>
            <a:endParaRPr lang="da-DK"/>
          </a:p>
        </p:txBody>
      </p:sp>
    </p:spTree>
    <p:extLst>
      <p:ext uri="{BB962C8B-B14F-4D97-AF65-F5344CB8AC3E}">
        <p14:creationId xmlns:p14="http://schemas.microsoft.com/office/powerpoint/2010/main" val="110998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B4D63A-3A92-CF1A-52A2-0F83F6573C88}"/>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489F1371-98CF-9E1A-E432-C611A6E3F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9C555FDF-8532-E553-2185-4DBB39BD3B71}"/>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EE7AA144-22BE-68C3-5400-DE0C4F356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BD16935C-88EC-C0D0-BD49-4C3EE4234EF2}"/>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45EFAFCD-7589-DA24-EF3E-1C6F45412A51}"/>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8" name="Pladsholder til sidefod 7">
            <a:extLst>
              <a:ext uri="{FF2B5EF4-FFF2-40B4-BE49-F238E27FC236}">
                <a16:creationId xmlns:a16="http://schemas.microsoft.com/office/drawing/2014/main" id="{091B1467-2896-FDC4-973B-22EB70B1D76A}"/>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EE830D09-8F0C-4D83-04FD-815BA4982FAE}"/>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2394436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abel 2"/>
          <p:cNvSpPr>
            <a:spLocks noGrp="1"/>
          </p:cNvSpPr>
          <p:nvPr>
            <p:ph type="tbl" idx="1"/>
          </p:nvPr>
        </p:nvSpPr>
        <p:spPr>
          <a:xfrm>
            <a:off x="914400" y="1295400"/>
            <a:ext cx="10363200" cy="5105400"/>
          </a:xfrm>
        </p:spPr>
        <p:txBody>
          <a:bodyPr/>
          <a:lstStyle/>
          <a:p>
            <a:endParaRPr lang="da-DK"/>
          </a:p>
        </p:txBody>
      </p:sp>
      <p:sp>
        <p:nvSpPr>
          <p:cNvPr id="4" name="Pladsholder til dato 3"/>
          <p:cNvSpPr>
            <a:spLocks noGrp="1"/>
          </p:cNvSpPr>
          <p:nvPr>
            <p:ph type="dt" sz="half" idx="10"/>
          </p:nvPr>
        </p:nvSpPr>
        <p:spPr>
          <a:xfrm>
            <a:off x="914400" y="6477000"/>
            <a:ext cx="2540000" cy="228600"/>
          </a:xfrm>
        </p:spPr>
        <p:txBody>
          <a:bodyPr/>
          <a:lstStyle>
            <a:lvl1pPr>
              <a:defRPr/>
            </a:lvl1pPr>
          </a:lstStyle>
          <a:p>
            <a:endParaRPr lang="da-DK"/>
          </a:p>
        </p:txBody>
      </p:sp>
      <p:sp>
        <p:nvSpPr>
          <p:cNvPr id="5" name="Pladsholder til sidefod 4"/>
          <p:cNvSpPr>
            <a:spLocks noGrp="1"/>
          </p:cNvSpPr>
          <p:nvPr>
            <p:ph type="ftr" sz="quarter" idx="11"/>
          </p:nvPr>
        </p:nvSpPr>
        <p:spPr>
          <a:xfrm>
            <a:off x="4165600" y="6477000"/>
            <a:ext cx="3860800" cy="228600"/>
          </a:xfrm>
        </p:spPr>
        <p:txBody>
          <a:bodyPr/>
          <a:lstStyle>
            <a:lvl1pPr>
              <a:defRPr/>
            </a:lvl1pPr>
          </a:lstStyle>
          <a:p>
            <a:endParaRPr lang="da-DK"/>
          </a:p>
        </p:txBody>
      </p:sp>
      <p:sp>
        <p:nvSpPr>
          <p:cNvPr id="6" name="Pladsholder til diasnummer 5"/>
          <p:cNvSpPr>
            <a:spLocks noGrp="1"/>
          </p:cNvSpPr>
          <p:nvPr>
            <p:ph type="sldNum" sz="quarter" idx="12"/>
          </p:nvPr>
        </p:nvSpPr>
        <p:spPr>
          <a:xfrm>
            <a:off x="8737600" y="6477000"/>
            <a:ext cx="2540000" cy="228600"/>
          </a:xfrm>
        </p:spPr>
        <p:txBody>
          <a:bodyPr/>
          <a:lstStyle>
            <a:lvl1pPr>
              <a:defRPr/>
            </a:lvl1pPr>
          </a:lstStyle>
          <a:p>
            <a:fld id="{AEAB2461-C57A-44DF-979B-094E8DEB6796}" type="slidenum">
              <a:rPr lang="da-DK"/>
              <a:pPr/>
              <a:t>‹nr.›</a:t>
            </a:fld>
            <a:endParaRPr lang="da-DK"/>
          </a:p>
        </p:txBody>
      </p:sp>
    </p:spTree>
    <p:extLst>
      <p:ext uri="{BB962C8B-B14F-4D97-AF65-F5344CB8AC3E}">
        <p14:creationId xmlns:p14="http://schemas.microsoft.com/office/powerpoint/2010/main" val="656541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Chart" preserve="1">
  <p:cSld name="Titel, tekst og diagram">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iagram 3"/>
          <p:cNvSpPr>
            <a:spLocks noGrp="1"/>
          </p:cNvSpPr>
          <p:nvPr>
            <p:ph type="chart" sz="half" idx="2"/>
          </p:nvPr>
        </p:nvSpPr>
        <p:spPr>
          <a:xfrm>
            <a:off x="6197600" y="1295400"/>
            <a:ext cx="5080000" cy="5105400"/>
          </a:xfrm>
        </p:spPr>
        <p:txBody>
          <a:bodyPr/>
          <a:lstStyle/>
          <a:p>
            <a:endParaRPr lang="da-DK"/>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2245483E-60CF-4844-B0A1-704E97B9BBBD}" type="slidenum">
              <a:rPr lang="da-DK"/>
              <a:pPr/>
              <a:t>‹nr.›</a:t>
            </a:fld>
            <a:endParaRPr lang="da-DK"/>
          </a:p>
        </p:txBody>
      </p:sp>
    </p:spTree>
    <p:extLst>
      <p:ext uri="{BB962C8B-B14F-4D97-AF65-F5344CB8AC3E}">
        <p14:creationId xmlns:p14="http://schemas.microsoft.com/office/powerpoint/2010/main" val="21701304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half" idx="2"/>
          </p:nvPr>
        </p:nvSpPr>
        <p:spPr>
          <a:xfrm>
            <a:off x="61976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p:cNvSpPr>
            <a:spLocks noGrp="1"/>
          </p:cNvSpPr>
          <p:nvPr>
            <p:ph type="dt" sz="half" idx="10"/>
          </p:nvPr>
        </p:nvSpPr>
        <p:spPr>
          <a:xfrm>
            <a:off x="914400" y="6477000"/>
            <a:ext cx="2540000" cy="228600"/>
          </a:xfrm>
        </p:spPr>
        <p:txBody>
          <a:bodyPr/>
          <a:lstStyle>
            <a:lvl1pPr>
              <a:defRPr/>
            </a:lvl1pPr>
          </a:lstStyle>
          <a:p>
            <a:endParaRPr lang="da-DK"/>
          </a:p>
        </p:txBody>
      </p:sp>
      <p:sp>
        <p:nvSpPr>
          <p:cNvPr id="6" name="Pladsholder til sidefod 5"/>
          <p:cNvSpPr>
            <a:spLocks noGrp="1"/>
          </p:cNvSpPr>
          <p:nvPr>
            <p:ph type="ftr" sz="quarter" idx="11"/>
          </p:nvPr>
        </p:nvSpPr>
        <p:spPr>
          <a:xfrm>
            <a:off x="4165600" y="6477000"/>
            <a:ext cx="3860800" cy="228600"/>
          </a:xfrm>
        </p:spPr>
        <p:txBody>
          <a:bodyPr/>
          <a:lstStyle>
            <a:lvl1pPr>
              <a:defRPr/>
            </a:lvl1pPr>
          </a:lstStyle>
          <a:p>
            <a:endParaRPr lang="da-DK"/>
          </a:p>
        </p:txBody>
      </p:sp>
      <p:sp>
        <p:nvSpPr>
          <p:cNvPr id="7" name="Pladsholder til diasnummer 6"/>
          <p:cNvSpPr>
            <a:spLocks noGrp="1"/>
          </p:cNvSpPr>
          <p:nvPr>
            <p:ph type="sldNum" sz="quarter" idx="12"/>
          </p:nvPr>
        </p:nvSpPr>
        <p:spPr>
          <a:xfrm>
            <a:off x="8737600" y="6477000"/>
            <a:ext cx="2540000" cy="228600"/>
          </a:xfrm>
        </p:spPr>
        <p:txBody>
          <a:bodyPr/>
          <a:lstStyle>
            <a:lvl1pPr>
              <a:defRPr/>
            </a:lvl1pPr>
          </a:lstStyle>
          <a:p>
            <a:fld id="{AC523526-3F9F-449B-B1B7-463AB82B0D60}" type="slidenum">
              <a:rPr lang="da-DK"/>
              <a:pPr/>
              <a:t>‹nr.›</a:t>
            </a:fld>
            <a:endParaRPr lang="da-DK"/>
          </a:p>
        </p:txBody>
      </p:sp>
    </p:spTree>
    <p:extLst>
      <p:ext uri="{BB962C8B-B14F-4D97-AF65-F5344CB8AC3E}">
        <p14:creationId xmlns:p14="http://schemas.microsoft.com/office/powerpoint/2010/main" val="39033184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TwoObj" preserve="1">
  <p:cSld name="Titel, tekst og 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914400" y="152400"/>
            <a:ext cx="10363200" cy="914400"/>
          </a:xfrm>
        </p:spPr>
        <p:txBody>
          <a:bodyPr/>
          <a:lstStyle/>
          <a:p>
            <a:r>
              <a:rPr lang="da-DK"/>
              <a:t>Klik for at redigere titeltypografi i masteren</a:t>
            </a:r>
          </a:p>
        </p:txBody>
      </p:sp>
      <p:sp>
        <p:nvSpPr>
          <p:cNvPr id="3" name="Pladsholder til tekst 2"/>
          <p:cNvSpPr>
            <a:spLocks noGrp="1"/>
          </p:cNvSpPr>
          <p:nvPr>
            <p:ph type="body" sz="half" idx="1"/>
          </p:nvPr>
        </p:nvSpPr>
        <p:spPr>
          <a:xfrm>
            <a:off x="914400" y="1295400"/>
            <a:ext cx="5080000" cy="5105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quarter" idx="2"/>
          </p:nvPr>
        </p:nvSpPr>
        <p:spPr>
          <a:xfrm>
            <a:off x="6197600" y="1295400"/>
            <a:ext cx="5080000" cy="24765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indhold 4"/>
          <p:cNvSpPr>
            <a:spLocks noGrp="1"/>
          </p:cNvSpPr>
          <p:nvPr>
            <p:ph sz="quarter" idx="3"/>
          </p:nvPr>
        </p:nvSpPr>
        <p:spPr>
          <a:xfrm>
            <a:off x="6197600" y="3924300"/>
            <a:ext cx="5080000" cy="24765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dato 5"/>
          <p:cNvSpPr>
            <a:spLocks noGrp="1"/>
          </p:cNvSpPr>
          <p:nvPr>
            <p:ph type="dt" sz="half" idx="10"/>
          </p:nvPr>
        </p:nvSpPr>
        <p:spPr>
          <a:xfrm>
            <a:off x="914400" y="6477000"/>
            <a:ext cx="2540000" cy="228600"/>
          </a:xfrm>
        </p:spPr>
        <p:txBody>
          <a:bodyPr/>
          <a:lstStyle>
            <a:lvl1pPr>
              <a:defRPr/>
            </a:lvl1pPr>
          </a:lstStyle>
          <a:p>
            <a:endParaRPr lang="da-DK"/>
          </a:p>
        </p:txBody>
      </p:sp>
      <p:sp>
        <p:nvSpPr>
          <p:cNvPr id="7" name="Pladsholder til sidefod 6"/>
          <p:cNvSpPr>
            <a:spLocks noGrp="1"/>
          </p:cNvSpPr>
          <p:nvPr>
            <p:ph type="ftr" sz="quarter" idx="11"/>
          </p:nvPr>
        </p:nvSpPr>
        <p:spPr>
          <a:xfrm>
            <a:off x="4165600" y="6477000"/>
            <a:ext cx="3860800" cy="228600"/>
          </a:xfrm>
        </p:spPr>
        <p:txBody>
          <a:bodyPr/>
          <a:lstStyle>
            <a:lvl1pPr>
              <a:defRPr/>
            </a:lvl1pPr>
          </a:lstStyle>
          <a:p>
            <a:endParaRPr lang="da-DK"/>
          </a:p>
        </p:txBody>
      </p:sp>
      <p:sp>
        <p:nvSpPr>
          <p:cNvPr id="8" name="Pladsholder til diasnummer 7"/>
          <p:cNvSpPr>
            <a:spLocks noGrp="1"/>
          </p:cNvSpPr>
          <p:nvPr>
            <p:ph type="sldNum" sz="quarter" idx="12"/>
          </p:nvPr>
        </p:nvSpPr>
        <p:spPr>
          <a:xfrm>
            <a:off x="8737600" y="6477000"/>
            <a:ext cx="2540000" cy="228600"/>
          </a:xfrm>
        </p:spPr>
        <p:txBody>
          <a:bodyPr/>
          <a:lstStyle>
            <a:lvl1pPr>
              <a:defRPr/>
            </a:lvl1pPr>
          </a:lstStyle>
          <a:p>
            <a:fld id="{42D15428-EC63-4EB9-8F7B-DAC56C400F5C}" type="slidenum">
              <a:rPr lang="da-DK"/>
              <a:pPr/>
              <a:t>‹nr.›</a:t>
            </a:fld>
            <a:endParaRPr lang="da-DK"/>
          </a:p>
        </p:txBody>
      </p:sp>
    </p:spTree>
    <p:extLst>
      <p:ext uri="{BB962C8B-B14F-4D97-AF65-F5344CB8AC3E}">
        <p14:creationId xmlns:p14="http://schemas.microsoft.com/office/powerpoint/2010/main" val="3182891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cSld name="Titel, ét indholdsobjekt og 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508000" y="152400"/>
            <a:ext cx="11159067" cy="914400"/>
          </a:xfrm>
        </p:spPr>
        <p:txBody>
          <a:bodyPr/>
          <a:lstStyle/>
          <a:p>
            <a:r>
              <a:rPr lang="da-DK"/>
              <a:t>Klik for at redigere titeltypografi i masteren</a:t>
            </a:r>
          </a:p>
        </p:txBody>
      </p:sp>
      <p:sp>
        <p:nvSpPr>
          <p:cNvPr id="3" name="Pladsholder til indhold 2"/>
          <p:cNvSpPr>
            <a:spLocks noGrp="1"/>
          </p:cNvSpPr>
          <p:nvPr>
            <p:ph sz="half" idx="1"/>
          </p:nvPr>
        </p:nvSpPr>
        <p:spPr>
          <a:xfrm>
            <a:off x="508000" y="1168400"/>
            <a:ext cx="5477933" cy="52324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p:cNvSpPr>
            <a:spLocks noGrp="1"/>
          </p:cNvSpPr>
          <p:nvPr>
            <p:ph sz="quarter" idx="2"/>
          </p:nvPr>
        </p:nvSpPr>
        <p:spPr>
          <a:xfrm>
            <a:off x="6189134" y="1168400"/>
            <a:ext cx="5477933" cy="25400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indhold 4"/>
          <p:cNvSpPr>
            <a:spLocks noGrp="1"/>
          </p:cNvSpPr>
          <p:nvPr>
            <p:ph sz="quarter" idx="3"/>
          </p:nvPr>
        </p:nvSpPr>
        <p:spPr>
          <a:xfrm>
            <a:off x="6189134" y="3860800"/>
            <a:ext cx="5477933" cy="2540000"/>
          </a:xfrm>
        </p:spPr>
        <p:txBody>
          <a:bodyPr/>
          <a:lstStyle/>
          <a:p>
            <a:pPr lvl="0"/>
            <a:r>
              <a:rPr lang="da-DK"/>
              <a:t>Klik for at redigere typografi i masteren</a:t>
            </a:r>
          </a:p>
          <a:p>
            <a:pPr lvl="1"/>
            <a:r>
              <a:rPr lang="da-DK"/>
              <a:t>Andet niveau</a:t>
            </a:r>
          </a:p>
          <a:p>
            <a:pPr lvl="2"/>
            <a:r>
              <a:rPr lang="da-DK"/>
              <a:t>Tredje niveau</a:t>
            </a:r>
          </a:p>
          <a:p>
            <a:pPr lvl="3"/>
            <a:r>
              <a:rPr lang="da-DK"/>
              <a:t>Fjerde niveau</a:t>
            </a:r>
          </a:p>
          <a:p>
            <a:pPr lvl="4"/>
            <a:r>
              <a:rPr lang="da-DK"/>
              <a:t>Femte niveau</a:t>
            </a:r>
          </a:p>
        </p:txBody>
      </p:sp>
      <p:sp>
        <p:nvSpPr>
          <p:cNvPr id="6" name="Rectangle 4"/>
          <p:cNvSpPr>
            <a:spLocks noGrp="1" noChangeArrowheads="1"/>
          </p:cNvSpPr>
          <p:nvPr>
            <p:ph type="dt" sz="half" idx="10"/>
          </p:nvPr>
        </p:nvSpPr>
        <p:spPr>
          <a:ln/>
        </p:spPr>
        <p:txBody>
          <a:bodyPr/>
          <a:lstStyle>
            <a:lvl1pPr>
              <a:defRPr/>
            </a:lvl1pPr>
          </a:lstStyle>
          <a:p>
            <a:pPr>
              <a:defRPr/>
            </a:pPr>
            <a:endParaRPr lang="da-DK"/>
          </a:p>
        </p:txBody>
      </p:sp>
      <p:sp>
        <p:nvSpPr>
          <p:cNvPr id="7" name="Rectangle 5"/>
          <p:cNvSpPr>
            <a:spLocks noGrp="1" noChangeArrowheads="1"/>
          </p:cNvSpPr>
          <p:nvPr>
            <p:ph type="ftr" sz="quarter" idx="11"/>
          </p:nvPr>
        </p:nvSpPr>
        <p:spPr>
          <a:ln/>
        </p:spPr>
        <p:txBody>
          <a:bodyPr/>
          <a:lstStyle>
            <a:lvl1pPr>
              <a:defRPr/>
            </a:lvl1pPr>
          </a:lstStyle>
          <a:p>
            <a:pPr>
              <a:defRPr/>
            </a:pPr>
            <a:endParaRPr lang="da-DK"/>
          </a:p>
        </p:txBody>
      </p:sp>
      <p:sp>
        <p:nvSpPr>
          <p:cNvPr id="8" name="Rectangle 6"/>
          <p:cNvSpPr>
            <a:spLocks noGrp="1" noChangeArrowheads="1"/>
          </p:cNvSpPr>
          <p:nvPr>
            <p:ph type="sldNum" sz="quarter" idx="12"/>
          </p:nvPr>
        </p:nvSpPr>
        <p:spPr>
          <a:ln/>
        </p:spPr>
        <p:txBody>
          <a:bodyPr/>
          <a:lstStyle>
            <a:lvl1pPr>
              <a:defRPr/>
            </a:lvl1pPr>
          </a:lstStyle>
          <a:p>
            <a:pPr>
              <a:defRPr/>
            </a:pPr>
            <a:fld id="{87F7D41E-BCE0-4F91-B6F7-46CACABB2171}" type="slidenum">
              <a:rPr lang="da-DK"/>
              <a:pPr>
                <a:defRPr/>
              </a:pPr>
              <a:t>‹nr.›</a:t>
            </a:fld>
            <a:endParaRPr lang="da-DK"/>
          </a:p>
        </p:txBody>
      </p:sp>
    </p:spTree>
    <p:extLst>
      <p:ext uri="{BB962C8B-B14F-4D97-AF65-F5344CB8AC3E}">
        <p14:creationId xmlns:p14="http://schemas.microsoft.com/office/powerpoint/2010/main" val="44987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13DD7-A101-7A72-2F6E-D2D5FB3F424B}"/>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362054BB-F9B3-D1ED-ECFC-5475BE7D63CA}"/>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4" name="Pladsholder til sidefod 3">
            <a:extLst>
              <a:ext uri="{FF2B5EF4-FFF2-40B4-BE49-F238E27FC236}">
                <a16:creationId xmlns:a16="http://schemas.microsoft.com/office/drawing/2014/main" id="{94DD8617-C548-DFDF-D5BA-A3E42DD8E65C}"/>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FBEFE945-DF7E-3CAF-56A5-50DE32787BB1}"/>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392904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566E2375-03D7-2318-6E42-7662F4AF5C12}"/>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3" name="Pladsholder til sidefod 2">
            <a:extLst>
              <a:ext uri="{FF2B5EF4-FFF2-40B4-BE49-F238E27FC236}">
                <a16:creationId xmlns:a16="http://schemas.microsoft.com/office/drawing/2014/main" id="{30C1ED7D-9F30-34B7-E4B6-17E5187A1BD0}"/>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835FF1F6-1CEC-7D7D-36A8-ED8D4AD09EFB}"/>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209516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A13AD-D13F-75A5-0243-E402ADDD9159}"/>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C1E42EA8-7AE2-203C-E781-C43497A0F4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3F5263F8-38A5-71D0-91FA-D9E3945CA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6569D425-DF97-E1CC-8834-BA335E28A54E}"/>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6" name="Pladsholder til sidefod 5">
            <a:extLst>
              <a:ext uri="{FF2B5EF4-FFF2-40B4-BE49-F238E27FC236}">
                <a16:creationId xmlns:a16="http://schemas.microsoft.com/office/drawing/2014/main" id="{A7714085-FB75-A46E-C90A-A1430364E6A4}"/>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93939616-59C9-89E6-C0BF-6234FCA0BEC2}"/>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993457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7E90E6-4094-D8E8-969C-EFB9B9174AC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10D441BD-B2D0-80DE-CF75-996B76D6A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9F9E4973-AF2B-0F94-15A9-0F309E01F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8A3B8AEB-F588-E8CF-059D-CD9A44DB0C86}"/>
              </a:ext>
            </a:extLst>
          </p:cNvPr>
          <p:cNvSpPr>
            <a:spLocks noGrp="1"/>
          </p:cNvSpPr>
          <p:nvPr>
            <p:ph type="dt" sz="half" idx="10"/>
          </p:nvPr>
        </p:nvSpPr>
        <p:spPr/>
        <p:txBody>
          <a:bodyPr/>
          <a:lstStyle/>
          <a:p>
            <a:fld id="{5B4F1CD4-EE0C-4479-8F9E-208A177C347B}" type="datetimeFigureOut">
              <a:rPr lang="da-DK" smtClean="0"/>
              <a:t>28-04-2025</a:t>
            </a:fld>
            <a:endParaRPr lang="da-DK"/>
          </a:p>
        </p:txBody>
      </p:sp>
      <p:sp>
        <p:nvSpPr>
          <p:cNvPr id="6" name="Pladsholder til sidefod 5">
            <a:extLst>
              <a:ext uri="{FF2B5EF4-FFF2-40B4-BE49-F238E27FC236}">
                <a16:creationId xmlns:a16="http://schemas.microsoft.com/office/drawing/2014/main" id="{BBD90F02-18B0-E1E2-53DA-6E703916EC82}"/>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AEF06E04-2B4F-C6A2-FA70-EF8895DBA039}"/>
              </a:ext>
            </a:extLst>
          </p:cNvPr>
          <p:cNvSpPr>
            <a:spLocks noGrp="1"/>
          </p:cNvSpPr>
          <p:nvPr>
            <p:ph type="sldNum" sz="quarter" idx="12"/>
          </p:nvPr>
        </p:nvSpPr>
        <p:spPr/>
        <p:txBody>
          <a:bodyPr/>
          <a:lstStyle/>
          <a:p>
            <a:fld id="{B64C9E06-9A61-4BE9-B2E2-95BA447107BA}" type="slidenum">
              <a:rPr lang="da-DK" smtClean="0"/>
              <a:t>‹nr.›</a:t>
            </a:fld>
            <a:endParaRPr lang="da-DK"/>
          </a:p>
        </p:txBody>
      </p:sp>
    </p:spTree>
    <p:extLst>
      <p:ext uri="{BB962C8B-B14F-4D97-AF65-F5344CB8AC3E}">
        <p14:creationId xmlns:p14="http://schemas.microsoft.com/office/powerpoint/2010/main" val="103275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jp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3.svg"/><Relationship Id="rId4" Type="http://schemas.openxmlformats.org/officeDocument/2006/relationships/slideLayout" Target="../slideLayouts/slideLayout34.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jp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67A6D27B-A5D1-FEAE-6D1A-3B138DA6D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705ADB26-5DDC-5ABF-0C13-FE18164DB5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FF89E765-8796-B17C-5E3F-506586C92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4F1CD4-EE0C-4479-8F9E-208A177C347B}" type="datetimeFigureOut">
              <a:rPr lang="da-DK" smtClean="0"/>
              <a:t>28-04-2025</a:t>
            </a:fld>
            <a:endParaRPr lang="da-DK"/>
          </a:p>
        </p:txBody>
      </p:sp>
      <p:sp>
        <p:nvSpPr>
          <p:cNvPr id="5" name="Pladsholder til sidefod 4">
            <a:extLst>
              <a:ext uri="{FF2B5EF4-FFF2-40B4-BE49-F238E27FC236}">
                <a16:creationId xmlns:a16="http://schemas.microsoft.com/office/drawing/2014/main" id="{159AEB52-ACFE-5991-12E6-08F0D8713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a-DK"/>
          </a:p>
        </p:txBody>
      </p:sp>
      <p:sp>
        <p:nvSpPr>
          <p:cNvPr id="6" name="Pladsholder til slidenummer 5">
            <a:extLst>
              <a:ext uri="{FF2B5EF4-FFF2-40B4-BE49-F238E27FC236}">
                <a16:creationId xmlns:a16="http://schemas.microsoft.com/office/drawing/2014/main" id="{9A338B83-37DC-2901-7423-E546EE058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4C9E06-9A61-4BE9-B2E2-95BA447107BA}" type="slidenum">
              <a:rPr lang="da-DK" smtClean="0"/>
              <a:t>‹nr.›</a:t>
            </a:fld>
            <a:endParaRPr lang="da-DK"/>
          </a:p>
        </p:txBody>
      </p:sp>
    </p:spTree>
    <p:extLst>
      <p:ext uri="{BB962C8B-B14F-4D97-AF65-F5344CB8AC3E}">
        <p14:creationId xmlns:p14="http://schemas.microsoft.com/office/powerpoint/2010/main" val="4221087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52400"/>
            <a:ext cx="103632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a-DK"/>
              <a:t>Klik for at redigere titeltypografien i masteren</a:t>
            </a:r>
          </a:p>
        </p:txBody>
      </p:sp>
      <p:sp>
        <p:nvSpPr>
          <p:cNvPr id="1027" name="Rectangle 3"/>
          <p:cNvSpPr>
            <a:spLocks noGrp="1" noChangeArrowheads="1"/>
          </p:cNvSpPr>
          <p:nvPr>
            <p:ph type="body" idx="1"/>
          </p:nvPr>
        </p:nvSpPr>
        <p:spPr bwMode="auto">
          <a:xfrm>
            <a:off x="914400" y="1295400"/>
            <a:ext cx="103632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Klik for at redigere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1028" name="Rectangle 4"/>
          <p:cNvSpPr>
            <a:spLocks noGrp="1" noChangeArrowheads="1"/>
          </p:cNvSpPr>
          <p:nvPr>
            <p:ph type="dt" sz="half" idx="2"/>
          </p:nvPr>
        </p:nvSpPr>
        <p:spPr bwMode="auto">
          <a:xfrm>
            <a:off x="914400" y="64770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FontTx/>
              <a:buNone/>
              <a:defRPr sz="1400">
                <a:solidFill>
                  <a:schemeClr val="tx1"/>
                </a:solidFill>
                <a:latin typeface="Times New Roman" pitchFamily="18" charset="0"/>
              </a:defRPr>
            </a:lvl1pPr>
          </a:lstStyle>
          <a:p>
            <a:endParaRPr lang="da-DK"/>
          </a:p>
        </p:txBody>
      </p:sp>
      <p:sp>
        <p:nvSpPr>
          <p:cNvPr id="1029" name="Rectangle 5"/>
          <p:cNvSpPr>
            <a:spLocks noGrp="1" noChangeArrowheads="1"/>
          </p:cNvSpPr>
          <p:nvPr>
            <p:ph type="ftr" sz="quarter" idx="3"/>
          </p:nvPr>
        </p:nvSpPr>
        <p:spPr bwMode="auto">
          <a:xfrm>
            <a:off x="4165600" y="6477000"/>
            <a:ext cx="3860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ClrTx/>
              <a:buFontTx/>
              <a:buNone/>
              <a:defRPr sz="1400">
                <a:solidFill>
                  <a:schemeClr val="tx1"/>
                </a:solidFill>
                <a:latin typeface="Times New Roman" pitchFamily="18" charset="0"/>
              </a:defRPr>
            </a:lvl1pPr>
          </a:lstStyle>
          <a:p>
            <a:endParaRPr lang="da-DK"/>
          </a:p>
        </p:txBody>
      </p:sp>
      <p:sp>
        <p:nvSpPr>
          <p:cNvPr id="1030" name="Rectangle 6"/>
          <p:cNvSpPr>
            <a:spLocks noGrp="1" noChangeArrowheads="1"/>
          </p:cNvSpPr>
          <p:nvPr>
            <p:ph type="sldNum" sz="quarter" idx="4"/>
          </p:nvPr>
        </p:nvSpPr>
        <p:spPr bwMode="auto">
          <a:xfrm>
            <a:off x="8737600" y="64770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FontTx/>
              <a:buNone/>
              <a:defRPr sz="1400">
                <a:solidFill>
                  <a:schemeClr val="tx1"/>
                </a:solidFill>
                <a:latin typeface="Times New Roman" pitchFamily="18" charset="0"/>
              </a:defRPr>
            </a:lvl1pPr>
          </a:lstStyle>
          <a:p>
            <a:fld id="{C0738B82-590F-44E8-BED7-D62691C578B2}" type="slidenum">
              <a:rPr lang="da-DK"/>
              <a:pPr/>
              <a:t>‹nr.›</a:t>
            </a:fld>
            <a:endParaRPr lang="da-DK"/>
          </a:p>
        </p:txBody>
      </p:sp>
      <p:sp>
        <p:nvSpPr>
          <p:cNvPr id="1033" name="Line 9"/>
          <p:cNvSpPr>
            <a:spLocks noChangeShapeType="1"/>
          </p:cNvSpPr>
          <p:nvPr/>
        </p:nvSpPr>
        <p:spPr bwMode="auto">
          <a:xfrm>
            <a:off x="914400" y="838200"/>
            <a:ext cx="10363200" cy="0"/>
          </a:xfrm>
          <a:prstGeom prst="line">
            <a:avLst/>
          </a:prstGeom>
          <a:noFill/>
          <a:ln w="38100">
            <a:solidFill>
              <a:srgbClr val="FFCC00"/>
            </a:solidFill>
            <a:round/>
            <a:headEnd/>
            <a:tailEnd/>
          </a:ln>
          <a:effectLst/>
        </p:spPr>
        <p:txBody>
          <a:bodyPr wrap="none" anchor="ctr"/>
          <a:lstStyle/>
          <a:p>
            <a:endParaRPr lang="da-DK" sz="1800"/>
          </a:p>
        </p:txBody>
      </p:sp>
      <p:pic>
        <p:nvPicPr>
          <p:cNvPr id="3" name="Billede 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08629" y="85106"/>
            <a:ext cx="2304000" cy="307038"/>
          </a:xfrm>
          <a:prstGeom prst="rect">
            <a:avLst/>
          </a:prstGeom>
        </p:spPr>
      </p:pic>
    </p:spTree>
    <p:extLst>
      <p:ext uri="{BB962C8B-B14F-4D97-AF65-F5344CB8AC3E}">
        <p14:creationId xmlns:p14="http://schemas.microsoft.com/office/powerpoint/2010/main" val="1458530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 calcmode="lin" valueType="num">
                                      <p:cBhvr additive="base">
                                        <p:cTn id="7" dur="500" fill="hold"/>
                                        <p:tgtEl>
                                          <p:spTgt spid="1033"/>
                                        </p:tgtEl>
                                        <p:attrNameLst>
                                          <p:attrName>ppt_x</p:attrName>
                                        </p:attrNameLst>
                                      </p:cBhvr>
                                      <p:tavLst>
                                        <p:tav tm="0">
                                          <p:val>
                                            <p:strVal val="1+#ppt_w/2"/>
                                          </p:val>
                                        </p:tav>
                                        <p:tav tm="100000">
                                          <p:val>
                                            <p:strVal val="#ppt_x"/>
                                          </p:val>
                                        </p:tav>
                                      </p:tavLst>
                                    </p:anim>
                                    <p:anim calcmode="lin" valueType="num">
                                      <p:cBhvr additive="base">
                                        <p:cTn id="8" dur="5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Lst>
  </p:timing>
  <p:hf hdr="0" ftr="0" dt="0"/>
  <p:txStyles>
    <p:titleStyle>
      <a:lvl1pPr algn="l" rtl="0" eaLnBrk="0" fontAlgn="base" hangingPunct="0">
        <a:spcBef>
          <a:spcPct val="0"/>
        </a:spcBef>
        <a:spcAft>
          <a:spcPct val="0"/>
        </a:spcAft>
        <a:defRPr sz="3600">
          <a:solidFill>
            <a:srgbClr val="000066"/>
          </a:solidFill>
          <a:latin typeface="+mj-lt"/>
          <a:ea typeface="+mj-ea"/>
          <a:cs typeface="+mj-cs"/>
        </a:defRPr>
      </a:lvl1pPr>
      <a:lvl2pPr algn="l" rtl="0" eaLnBrk="0" fontAlgn="base" hangingPunct="0">
        <a:spcBef>
          <a:spcPct val="0"/>
        </a:spcBef>
        <a:spcAft>
          <a:spcPct val="0"/>
        </a:spcAft>
        <a:defRPr sz="3600">
          <a:solidFill>
            <a:srgbClr val="000066"/>
          </a:solidFill>
          <a:latin typeface="Arial Narrow" pitchFamily="34" charset="0"/>
        </a:defRPr>
      </a:lvl2pPr>
      <a:lvl3pPr algn="l" rtl="0" eaLnBrk="0" fontAlgn="base" hangingPunct="0">
        <a:spcBef>
          <a:spcPct val="0"/>
        </a:spcBef>
        <a:spcAft>
          <a:spcPct val="0"/>
        </a:spcAft>
        <a:defRPr sz="3600">
          <a:solidFill>
            <a:srgbClr val="000066"/>
          </a:solidFill>
          <a:latin typeface="Arial Narrow" pitchFamily="34" charset="0"/>
        </a:defRPr>
      </a:lvl3pPr>
      <a:lvl4pPr algn="l" rtl="0" eaLnBrk="0" fontAlgn="base" hangingPunct="0">
        <a:spcBef>
          <a:spcPct val="0"/>
        </a:spcBef>
        <a:spcAft>
          <a:spcPct val="0"/>
        </a:spcAft>
        <a:defRPr sz="3600">
          <a:solidFill>
            <a:srgbClr val="000066"/>
          </a:solidFill>
          <a:latin typeface="Arial Narrow" pitchFamily="34" charset="0"/>
        </a:defRPr>
      </a:lvl4pPr>
      <a:lvl5pPr algn="l" rtl="0" eaLnBrk="0" fontAlgn="base" hangingPunct="0">
        <a:spcBef>
          <a:spcPct val="0"/>
        </a:spcBef>
        <a:spcAft>
          <a:spcPct val="0"/>
        </a:spcAft>
        <a:defRPr sz="3600">
          <a:solidFill>
            <a:srgbClr val="000066"/>
          </a:solidFill>
          <a:latin typeface="Arial Narrow" pitchFamily="34" charset="0"/>
        </a:defRPr>
      </a:lvl5pPr>
      <a:lvl6pPr marL="457200" algn="l" rtl="0" eaLnBrk="0" fontAlgn="base" hangingPunct="0">
        <a:spcBef>
          <a:spcPct val="0"/>
        </a:spcBef>
        <a:spcAft>
          <a:spcPct val="0"/>
        </a:spcAft>
        <a:defRPr sz="3600">
          <a:solidFill>
            <a:srgbClr val="000066"/>
          </a:solidFill>
          <a:latin typeface="Arial Narrow" pitchFamily="34" charset="0"/>
        </a:defRPr>
      </a:lvl6pPr>
      <a:lvl7pPr marL="914400" algn="l" rtl="0" eaLnBrk="0" fontAlgn="base" hangingPunct="0">
        <a:spcBef>
          <a:spcPct val="0"/>
        </a:spcBef>
        <a:spcAft>
          <a:spcPct val="0"/>
        </a:spcAft>
        <a:defRPr sz="3600">
          <a:solidFill>
            <a:srgbClr val="000066"/>
          </a:solidFill>
          <a:latin typeface="Arial Narrow" pitchFamily="34" charset="0"/>
        </a:defRPr>
      </a:lvl7pPr>
      <a:lvl8pPr marL="1371600" algn="l" rtl="0" eaLnBrk="0" fontAlgn="base" hangingPunct="0">
        <a:spcBef>
          <a:spcPct val="0"/>
        </a:spcBef>
        <a:spcAft>
          <a:spcPct val="0"/>
        </a:spcAft>
        <a:defRPr sz="3600">
          <a:solidFill>
            <a:srgbClr val="000066"/>
          </a:solidFill>
          <a:latin typeface="Arial Narrow" pitchFamily="34" charset="0"/>
        </a:defRPr>
      </a:lvl8pPr>
      <a:lvl9pPr marL="1828800" algn="l" rtl="0" eaLnBrk="0" fontAlgn="base" hangingPunct="0">
        <a:spcBef>
          <a:spcPct val="0"/>
        </a:spcBef>
        <a:spcAft>
          <a:spcPct val="0"/>
        </a:spcAft>
        <a:defRPr sz="3600">
          <a:solidFill>
            <a:srgbClr val="000066"/>
          </a:solidFill>
          <a:latin typeface="Arial Narrow" pitchFamily="34" charset="0"/>
        </a:defRPr>
      </a:lvl9pPr>
    </p:titleStyle>
    <p:bodyStyle>
      <a:lvl1pPr marL="342900" indent="-342900" algn="l" rtl="0" eaLnBrk="0" fontAlgn="base" hangingPunct="0">
        <a:spcBef>
          <a:spcPct val="20000"/>
        </a:spcBef>
        <a:spcAft>
          <a:spcPct val="0"/>
        </a:spcAft>
        <a:buClr>
          <a:srgbClr val="336600"/>
        </a:buClr>
        <a:buFont typeface="Wingdings" pitchFamily="2" charset="2"/>
        <a:buChar char="ü"/>
        <a:defRPr sz="2800">
          <a:solidFill>
            <a:srgbClr val="000066"/>
          </a:solidFill>
          <a:latin typeface="+mn-lt"/>
          <a:ea typeface="+mn-ea"/>
          <a:cs typeface="+mn-cs"/>
        </a:defRPr>
      </a:lvl1pPr>
      <a:lvl2pPr marL="742950" indent="-285750" algn="l" rtl="0" eaLnBrk="0" fontAlgn="base" hangingPunct="0">
        <a:spcBef>
          <a:spcPct val="20000"/>
        </a:spcBef>
        <a:spcAft>
          <a:spcPct val="0"/>
        </a:spcAft>
        <a:buClr>
          <a:srgbClr val="336600"/>
        </a:buClr>
        <a:buSzPct val="120000"/>
        <a:buChar char="–"/>
        <a:defRPr sz="2400">
          <a:solidFill>
            <a:srgbClr val="000066"/>
          </a:solidFill>
          <a:latin typeface="+mn-lt"/>
        </a:defRPr>
      </a:lvl2pPr>
      <a:lvl3pPr marL="1143000" indent="-228600" algn="l" rtl="0" eaLnBrk="0" fontAlgn="base" hangingPunct="0">
        <a:spcBef>
          <a:spcPct val="20000"/>
        </a:spcBef>
        <a:spcAft>
          <a:spcPct val="0"/>
        </a:spcAft>
        <a:buClr>
          <a:srgbClr val="336600"/>
        </a:buClr>
        <a:buSzPct val="120000"/>
        <a:buChar char="•"/>
        <a:defRPr sz="2000">
          <a:solidFill>
            <a:srgbClr val="000066"/>
          </a:solidFill>
          <a:latin typeface="+mn-lt"/>
        </a:defRPr>
      </a:lvl3pPr>
      <a:lvl4pPr marL="1600200" indent="-228600" algn="l" rtl="0" eaLnBrk="0" fontAlgn="base" hangingPunct="0">
        <a:spcBef>
          <a:spcPct val="20000"/>
        </a:spcBef>
        <a:spcAft>
          <a:spcPct val="0"/>
        </a:spcAft>
        <a:buClr>
          <a:srgbClr val="336600"/>
        </a:buClr>
        <a:buSzPct val="120000"/>
        <a:buChar char="–"/>
        <a:defRPr>
          <a:solidFill>
            <a:srgbClr val="000066"/>
          </a:solidFill>
          <a:latin typeface="+mn-lt"/>
        </a:defRPr>
      </a:lvl4pPr>
      <a:lvl5pPr marL="2057400" indent="-228600" algn="l" rtl="0" eaLnBrk="0" fontAlgn="base" hangingPunct="0">
        <a:spcBef>
          <a:spcPct val="20000"/>
        </a:spcBef>
        <a:spcAft>
          <a:spcPct val="0"/>
        </a:spcAft>
        <a:buClr>
          <a:srgbClr val="336600"/>
        </a:buClr>
        <a:buSzPct val="120000"/>
        <a:buChar char="»"/>
        <a:defRPr>
          <a:solidFill>
            <a:srgbClr val="000066"/>
          </a:solidFill>
          <a:latin typeface="+mn-lt"/>
        </a:defRPr>
      </a:lvl5pPr>
      <a:lvl6pPr marL="2514600" indent="-228600" algn="l" rtl="0" eaLnBrk="0" fontAlgn="base" hangingPunct="0">
        <a:spcBef>
          <a:spcPct val="20000"/>
        </a:spcBef>
        <a:spcAft>
          <a:spcPct val="0"/>
        </a:spcAft>
        <a:buClr>
          <a:srgbClr val="336600"/>
        </a:buClr>
        <a:buSzPct val="120000"/>
        <a:buChar char="»"/>
        <a:defRPr>
          <a:solidFill>
            <a:srgbClr val="000066"/>
          </a:solidFill>
          <a:latin typeface="+mn-lt"/>
        </a:defRPr>
      </a:lvl6pPr>
      <a:lvl7pPr marL="2971800" indent="-228600" algn="l" rtl="0" eaLnBrk="0" fontAlgn="base" hangingPunct="0">
        <a:spcBef>
          <a:spcPct val="20000"/>
        </a:spcBef>
        <a:spcAft>
          <a:spcPct val="0"/>
        </a:spcAft>
        <a:buClr>
          <a:srgbClr val="336600"/>
        </a:buClr>
        <a:buSzPct val="120000"/>
        <a:buChar char="»"/>
        <a:defRPr>
          <a:solidFill>
            <a:srgbClr val="000066"/>
          </a:solidFill>
          <a:latin typeface="+mn-lt"/>
        </a:defRPr>
      </a:lvl7pPr>
      <a:lvl8pPr marL="3429000" indent="-228600" algn="l" rtl="0" eaLnBrk="0" fontAlgn="base" hangingPunct="0">
        <a:spcBef>
          <a:spcPct val="20000"/>
        </a:spcBef>
        <a:spcAft>
          <a:spcPct val="0"/>
        </a:spcAft>
        <a:buClr>
          <a:srgbClr val="336600"/>
        </a:buClr>
        <a:buSzPct val="120000"/>
        <a:buChar char="»"/>
        <a:defRPr>
          <a:solidFill>
            <a:srgbClr val="000066"/>
          </a:solidFill>
          <a:latin typeface="+mn-lt"/>
        </a:defRPr>
      </a:lvl8pPr>
      <a:lvl9pPr marL="3886200" indent="-228600" algn="l" rtl="0" eaLnBrk="0" fontAlgn="base" hangingPunct="0">
        <a:spcBef>
          <a:spcPct val="20000"/>
        </a:spcBef>
        <a:spcAft>
          <a:spcPct val="0"/>
        </a:spcAft>
        <a:buClr>
          <a:srgbClr val="336600"/>
        </a:buClr>
        <a:buSzPct val="120000"/>
        <a:buChar char="»"/>
        <a:defRPr>
          <a:solidFill>
            <a:srgbClr val="000066"/>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5155DD-987C-4A31-AA28-B4FA1D148A16}"/>
              </a:ext>
            </a:extLst>
          </p:cNvPr>
          <p:cNvSpPr>
            <a:spLocks noGrp="1"/>
          </p:cNvSpPr>
          <p:nvPr>
            <p:ph type="title"/>
          </p:nvPr>
        </p:nvSpPr>
        <p:spPr>
          <a:xfrm>
            <a:off x="616688" y="620555"/>
            <a:ext cx="10837893" cy="1070135"/>
          </a:xfrm>
          <a:prstGeom prst="rect">
            <a:avLst/>
          </a:prstGeom>
        </p:spPr>
        <p:txBody>
          <a:bodyPr vert="horz" lIns="91440" tIns="45720" rIns="91440" bIns="45720" rtlCol="0" anchor="t" anchorCtr="0">
            <a:normAutofit/>
          </a:bodyPr>
          <a:lstStyle/>
          <a:p>
            <a:r>
              <a:rPr lang="da-DK"/>
              <a:t>Klik for at redigere i master</a:t>
            </a:r>
            <a:endParaRPr lang="en-GB" dirty="0"/>
          </a:p>
        </p:txBody>
      </p:sp>
      <p:sp>
        <p:nvSpPr>
          <p:cNvPr id="3" name="Text Placeholder 2">
            <a:extLst>
              <a:ext uri="{FF2B5EF4-FFF2-40B4-BE49-F238E27FC236}">
                <a16:creationId xmlns:a16="http://schemas.microsoft.com/office/drawing/2014/main" id="{CE11AA99-9441-418E-9CFA-98D1A706CB54}"/>
              </a:ext>
            </a:extLst>
          </p:cNvPr>
          <p:cNvSpPr>
            <a:spLocks noGrp="1"/>
          </p:cNvSpPr>
          <p:nvPr>
            <p:ph type="body" idx="1"/>
          </p:nvPr>
        </p:nvSpPr>
        <p:spPr>
          <a:xfrm>
            <a:off x="616690" y="1988024"/>
            <a:ext cx="10837893" cy="4153858"/>
          </a:xfrm>
          <a:prstGeom prst="rect">
            <a:avLst/>
          </a:prstGeom>
        </p:spPr>
        <p:txBody>
          <a:bodyPr vert="horz" lIns="91440" tIns="45720" rIns="91440" bIns="45720" rtlCol="0">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GB" dirty="0"/>
          </a:p>
        </p:txBody>
      </p:sp>
      <p:sp>
        <p:nvSpPr>
          <p:cNvPr id="4" name="Date Placeholder 3">
            <a:extLst>
              <a:ext uri="{FF2B5EF4-FFF2-40B4-BE49-F238E27FC236}">
                <a16:creationId xmlns:a16="http://schemas.microsoft.com/office/drawing/2014/main" id="{31F85867-2362-4680-9737-0717DB41AB30}"/>
              </a:ext>
            </a:extLst>
          </p:cNvPr>
          <p:cNvSpPr>
            <a:spLocks noGrp="1"/>
          </p:cNvSpPr>
          <p:nvPr>
            <p:ph type="dt" sz="half" idx="2"/>
          </p:nvPr>
        </p:nvSpPr>
        <p:spPr>
          <a:xfrm>
            <a:off x="838200" y="6404705"/>
            <a:ext cx="1214120" cy="190474"/>
          </a:xfrm>
          <a:prstGeom prst="rect">
            <a:avLst/>
          </a:prstGeom>
        </p:spPr>
        <p:txBody>
          <a:bodyPr vert="horz" lIns="91440" tIns="45720" rIns="91440" bIns="45720" rtlCol="0" anchor="ctr"/>
          <a:lstStyle>
            <a:lvl1pPr algn="l">
              <a:defRPr sz="900">
                <a:solidFill>
                  <a:schemeClr val="tx1">
                    <a:tint val="75000"/>
                  </a:schemeClr>
                </a:solidFill>
              </a:defRPr>
            </a:lvl1pPr>
          </a:lstStyle>
          <a:p>
            <a:fld id="{519F2E60-FA67-441D-9A25-52C7B723FF00}" type="datetimeFigureOut">
              <a:rPr lang="en-GB" smtClean="0"/>
              <a:pPr/>
              <a:t>28/04/2025</a:t>
            </a:fld>
            <a:endParaRPr lang="en-GB"/>
          </a:p>
        </p:txBody>
      </p:sp>
      <p:sp>
        <p:nvSpPr>
          <p:cNvPr id="5" name="Footer Placeholder 4">
            <a:extLst>
              <a:ext uri="{FF2B5EF4-FFF2-40B4-BE49-F238E27FC236}">
                <a16:creationId xmlns:a16="http://schemas.microsoft.com/office/drawing/2014/main" id="{934E46D7-91BF-4490-8A15-B7151DF6F7F8}"/>
              </a:ext>
            </a:extLst>
          </p:cNvPr>
          <p:cNvSpPr>
            <a:spLocks noGrp="1"/>
          </p:cNvSpPr>
          <p:nvPr>
            <p:ph type="ftr" sz="quarter" idx="3"/>
          </p:nvPr>
        </p:nvSpPr>
        <p:spPr>
          <a:xfrm>
            <a:off x="2968487" y="6404705"/>
            <a:ext cx="6255027" cy="19047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936C1EB-9AE4-4CB5-BB02-B36C9BDD6264}"/>
              </a:ext>
            </a:extLst>
          </p:cNvPr>
          <p:cNvSpPr>
            <a:spLocks noGrp="1"/>
          </p:cNvSpPr>
          <p:nvPr>
            <p:ph type="sldNum" sz="quarter" idx="4"/>
          </p:nvPr>
        </p:nvSpPr>
        <p:spPr>
          <a:xfrm>
            <a:off x="11108433" y="6404705"/>
            <a:ext cx="862025" cy="190474"/>
          </a:xfrm>
          <a:prstGeom prst="rect">
            <a:avLst/>
          </a:prstGeom>
        </p:spPr>
        <p:txBody>
          <a:bodyPr vert="horz" lIns="91440" tIns="45720" rIns="91440" bIns="45720" rtlCol="0" anchor="ctr"/>
          <a:lstStyle>
            <a:lvl1pPr algn="r">
              <a:defRPr sz="900">
                <a:solidFill>
                  <a:schemeClr val="tx1">
                    <a:tint val="75000"/>
                  </a:schemeClr>
                </a:solidFill>
              </a:defRPr>
            </a:lvl1pPr>
          </a:lstStyle>
          <a:p>
            <a:fld id="{25AD3233-CB61-422E-A70D-ED57739A1749}" type="slidenum">
              <a:rPr lang="en-GB" smtClean="0"/>
              <a:pPr/>
              <a:t>‹nr.›</a:t>
            </a:fld>
            <a:endParaRPr lang="en-GB"/>
          </a:p>
        </p:txBody>
      </p:sp>
      <p:pic>
        <p:nvPicPr>
          <p:cNvPr id="11" name="Graphic 10">
            <a:extLst>
              <a:ext uri="{FF2B5EF4-FFF2-40B4-BE49-F238E27FC236}">
                <a16:creationId xmlns:a16="http://schemas.microsoft.com/office/drawing/2014/main" id="{8DB239DB-5CC2-40A9-9200-886D4C739CB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028459" y="189868"/>
            <a:ext cx="846756" cy="240821"/>
          </a:xfrm>
          <a:prstGeom prst="rect">
            <a:avLst/>
          </a:prstGeom>
        </p:spPr>
      </p:pic>
    </p:spTree>
    <p:extLst>
      <p:ext uri="{BB962C8B-B14F-4D97-AF65-F5344CB8AC3E}">
        <p14:creationId xmlns:p14="http://schemas.microsoft.com/office/powerpoint/2010/main" val="368806392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Ls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52400"/>
            <a:ext cx="103632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a-DK"/>
              <a:t>Klik for at redigere titeltypografien i masteren</a:t>
            </a:r>
          </a:p>
        </p:txBody>
      </p:sp>
      <p:sp>
        <p:nvSpPr>
          <p:cNvPr id="1027" name="Rectangle 3"/>
          <p:cNvSpPr>
            <a:spLocks noGrp="1" noChangeArrowheads="1"/>
          </p:cNvSpPr>
          <p:nvPr>
            <p:ph type="body" idx="1"/>
          </p:nvPr>
        </p:nvSpPr>
        <p:spPr bwMode="auto">
          <a:xfrm>
            <a:off x="914400" y="1295400"/>
            <a:ext cx="103632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Klik for at redigere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1028" name="Rectangle 4"/>
          <p:cNvSpPr>
            <a:spLocks noGrp="1" noChangeArrowheads="1"/>
          </p:cNvSpPr>
          <p:nvPr>
            <p:ph type="dt" sz="half" idx="2"/>
          </p:nvPr>
        </p:nvSpPr>
        <p:spPr bwMode="auto">
          <a:xfrm>
            <a:off x="914400" y="64770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FontTx/>
              <a:buNone/>
              <a:defRPr sz="1400">
                <a:solidFill>
                  <a:schemeClr val="tx1"/>
                </a:solidFill>
                <a:latin typeface="Times New Roman" pitchFamily="18" charset="0"/>
              </a:defRPr>
            </a:lvl1pPr>
          </a:lstStyle>
          <a:p>
            <a:endParaRPr lang="da-DK"/>
          </a:p>
        </p:txBody>
      </p:sp>
      <p:sp>
        <p:nvSpPr>
          <p:cNvPr id="1029" name="Rectangle 5"/>
          <p:cNvSpPr>
            <a:spLocks noGrp="1" noChangeArrowheads="1"/>
          </p:cNvSpPr>
          <p:nvPr>
            <p:ph type="ftr" sz="quarter" idx="3"/>
          </p:nvPr>
        </p:nvSpPr>
        <p:spPr bwMode="auto">
          <a:xfrm>
            <a:off x="4165600" y="6477000"/>
            <a:ext cx="3860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ClrTx/>
              <a:buFontTx/>
              <a:buNone/>
              <a:defRPr sz="1400">
                <a:solidFill>
                  <a:schemeClr val="tx1"/>
                </a:solidFill>
                <a:latin typeface="Times New Roman" pitchFamily="18" charset="0"/>
              </a:defRPr>
            </a:lvl1pPr>
          </a:lstStyle>
          <a:p>
            <a:endParaRPr lang="da-DK"/>
          </a:p>
        </p:txBody>
      </p:sp>
      <p:sp>
        <p:nvSpPr>
          <p:cNvPr id="1030" name="Rectangle 6"/>
          <p:cNvSpPr>
            <a:spLocks noGrp="1" noChangeArrowheads="1"/>
          </p:cNvSpPr>
          <p:nvPr>
            <p:ph type="sldNum" sz="quarter" idx="4"/>
          </p:nvPr>
        </p:nvSpPr>
        <p:spPr bwMode="auto">
          <a:xfrm>
            <a:off x="8737600" y="6477000"/>
            <a:ext cx="2540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FontTx/>
              <a:buNone/>
              <a:defRPr sz="1400">
                <a:solidFill>
                  <a:schemeClr val="tx1"/>
                </a:solidFill>
                <a:latin typeface="Times New Roman" pitchFamily="18" charset="0"/>
              </a:defRPr>
            </a:lvl1pPr>
          </a:lstStyle>
          <a:p>
            <a:fld id="{C0738B82-590F-44E8-BED7-D62691C578B2}" type="slidenum">
              <a:rPr lang="da-DK"/>
              <a:pPr/>
              <a:t>‹nr.›</a:t>
            </a:fld>
            <a:endParaRPr lang="da-DK"/>
          </a:p>
        </p:txBody>
      </p:sp>
      <p:sp>
        <p:nvSpPr>
          <p:cNvPr id="1033" name="Line 9"/>
          <p:cNvSpPr>
            <a:spLocks noChangeShapeType="1"/>
          </p:cNvSpPr>
          <p:nvPr/>
        </p:nvSpPr>
        <p:spPr bwMode="auto">
          <a:xfrm>
            <a:off x="914400" y="838200"/>
            <a:ext cx="10363200" cy="0"/>
          </a:xfrm>
          <a:prstGeom prst="line">
            <a:avLst/>
          </a:prstGeom>
          <a:noFill/>
          <a:ln w="38100">
            <a:solidFill>
              <a:srgbClr val="FFCC00"/>
            </a:solidFill>
            <a:round/>
            <a:headEnd/>
            <a:tailEnd/>
          </a:ln>
          <a:effectLst/>
        </p:spPr>
        <p:txBody>
          <a:bodyPr wrap="none" anchor="ctr"/>
          <a:lstStyle/>
          <a:p>
            <a:endParaRPr lang="da-DK" sz="1800"/>
          </a:p>
        </p:txBody>
      </p:sp>
      <p:pic>
        <p:nvPicPr>
          <p:cNvPr id="3" name="Billed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08629" y="85106"/>
            <a:ext cx="2304000" cy="307038"/>
          </a:xfrm>
          <a:prstGeom prst="rect">
            <a:avLst/>
          </a:prstGeom>
        </p:spPr>
      </p:pic>
    </p:spTree>
    <p:extLst>
      <p:ext uri="{BB962C8B-B14F-4D97-AF65-F5344CB8AC3E}">
        <p14:creationId xmlns:p14="http://schemas.microsoft.com/office/powerpoint/2010/main" val="299743270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33"/>
                                        </p:tgtEl>
                                        <p:attrNameLst>
                                          <p:attrName>style.visibility</p:attrName>
                                        </p:attrNameLst>
                                      </p:cBhvr>
                                      <p:to>
                                        <p:strVal val="visible"/>
                                      </p:to>
                                    </p:set>
                                    <p:anim calcmode="lin" valueType="num">
                                      <p:cBhvr additive="base">
                                        <p:cTn id="7" dur="500" fill="hold"/>
                                        <p:tgtEl>
                                          <p:spTgt spid="1033"/>
                                        </p:tgtEl>
                                        <p:attrNameLst>
                                          <p:attrName>ppt_x</p:attrName>
                                        </p:attrNameLst>
                                      </p:cBhvr>
                                      <p:tavLst>
                                        <p:tav tm="0">
                                          <p:val>
                                            <p:strVal val="1+#ppt_w/2"/>
                                          </p:val>
                                        </p:tav>
                                        <p:tav tm="100000">
                                          <p:val>
                                            <p:strVal val="#ppt_x"/>
                                          </p:val>
                                        </p:tav>
                                      </p:tavLst>
                                    </p:anim>
                                    <p:anim calcmode="lin" valueType="num">
                                      <p:cBhvr additive="base">
                                        <p:cTn id="8" dur="500" fill="hold"/>
                                        <p:tgtEl>
                                          <p:spTgt spid="10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Lst>
  </p:timing>
  <p:txStyles>
    <p:titleStyle>
      <a:lvl1pPr algn="l" rtl="0" eaLnBrk="0" fontAlgn="base" hangingPunct="0">
        <a:spcBef>
          <a:spcPct val="0"/>
        </a:spcBef>
        <a:spcAft>
          <a:spcPct val="0"/>
        </a:spcAft>
        <a:defRPr sz="3600">
          <a:solidFill>
            <a:srgbClr val="000066"/>
          </a:solidFill>
          <a:latin typeface="+mj-lt"/>
          <a:ea typeface="+mj-ea"/>
          <a:cs typeface="+mj-cs"/>
        </a:defRPr>
      </a:lvl1pPr>
      <a:lvl2pPr algn="l" rtl="0" eaLnBrk="0" fontAlgn="base" hangingPunct="0">
        <a:spcBef>
          <a:spcPct val="0"/>
        </a:spcBef>
        <a:spcAft>
          <a:spcPct val="0"/>
        </a:spcAft>
        <a:defRPr sz="3600">
          <a:solidFill>
            <a:srgbClr val="000066"/>
          </a:solidFill>
          <a:latin typeface="Arial Narrow" pitchFamily="34" charset="0"/>
        </a:defRPr>
      </a:lvl2pPr>
      <a:lvl3pPr algn="l" rtl="0" eaLnBrk="0" fontAlgn="base" hangingPunct="0">
        <a:spcBef>
          <a:spcPct val="0"/>
        </a:spcBef>
        <a:spcAft>
          <a:spcPct val="0"/>
        </a:spcAft>
        <a:defRPr sz="3600">
          <a:solidFill>
            <a:srgbClr val="000066"/>
          </a:solidFill>
          <a:latin typeface="Arial Narrow" pitchFamily="34" charset="0"/>
        </a:defRPr>
      </a:lvl3pPr>
      <a:lvl4pPr algn="l" rtl="0" eaLnBrk="0" fontAlgn="base" hangingPunct="0">
        <a:spcBef>
          <a:spcPct val="0"/>
        </a:spcBef>
        <a:spcAft>
          <a:spcPct val="0"/>
        </a:spcAft>
        <a:defRPr sz="3600">
          <a:solidFill>
            <a:srgbClr val="000066"/>
          </a:solidFill>
          <a:latin typeface="Arial Narrow" pitchFamily="34" charset="0"/>
        </a:defRPr>
      </a:lvl4pPr>
      <a:lvl5pPr algn="l" rtl="0" eaLnBrk="0" fontAlgn="base" hangingPunct="0">
        <a:spcBef>
          <a:spcPct val="0"/>
        </a:spcBef>
        <a:spcAft>
          <a:spcPct val="0"/>
        </a:spcAft>
        <a:defRPr sz="3600">
          <a:solidFill>
            <a:srgbClr val="000066"/>
          </a:solidFill>
          <a:latin typeface="Arial Narrow" pitchFamily="34" charset="0"/>
        </a:defRPr>
      </a:lvl5pPr>
      <a:lvl6pPr marL="457200" algn="l" rtl="0" eaLnBrk="0" fontAlgn="base" hangingPunct="0">
        <a:spcBef>
          <a:spcPct val="0"/>
        </a:spcBef>
        <a:spcAft>
          <a:spcPct val="0"/>
        </a:spcAft>
        <a:defRPr sz="3600">
          <a:solidFill>
            <a:srgbClr val="000066"/>
          </a:solidFill>
          <a:latin typeface="Arial Narrow" pitchFamily="34" charset="0"/>
        </a:defRPr>
      </a:lvl6pPr>
      <a:lvl7pPr marL="914400" algn="l" rtl="0" eaLnBrk="0" fontAlgn="base" hangingPunct="0">
        <a:spcBef>
          <a:spcPct val="0"/>
        </a:spcBef>
        <a:spcAft>
          <a:spcPct val="0"/>
        </a:spcAft>
        <a:defRPr sz="3600">
          <a:solidFill>
            <a:srgbClr val="000066"/>
          </a:solidFill>
          <a:latin typeface="Arial Narrow" pitchFamily="34" charset="0"/>
        </a:defRPr>
      </a:lvl7pPr>
      <a:lvl8pPr marL="1371600" algn="l" rtl="0" eaLnBrk="0" fontAlgn="base" hangingPunct="0">
        <a:spcBef>
          <a:spcPct val="0"/>
        </a:spcBef>
        <a:spcAft>
          <a:spcPct val="0"/>
        </a:spcAft>
        <a:defRPr sz="3600">
          <a:solidFill>
            <a:srgbClr val="000066"/>
          </a:solidFill>
          <a:latin typeface="Arial Narrow" pitchFamily="34" charset="0"/>
        </a:defRPr>
      </a:lvl8pPr>
      <a:lvl9pPr marL="1828800" algn="l" rtl="0" eaLnBrk="0" fontAlgn="base" hangingPunct="0">
        <a:spcBef>
          <a:spcPct val="0"/>
        </a:spcBef>
        <a:spcAft>
          <a:spcPct val="0"/>
        </a:spcAft>
        <a:defRPr sz="3600">
          <a:solidFill>
            <a:srgbClr val="000066"/>
          </a:solidFill>
          <a:latin typeface="Arial Narrow" pitchFamily="34" charset="0"/>
        </a:defRPr>
      </a:lvl9pPr>
    </p:titleStyle>
    <p:bodyStyle>
      <a:lvl1pPr marL="342900" indent="-342900" algn="l" rtl="0" eaLnBrk="0" fontAlgn="base" hangingPunct="0">
        <a:spcBef>
          <a:spcPct val="20000"/>
        </a:spcBef>
        <a:spcAft>
          <a:spcPct val="0"/>
        </a:spcAft>
        <a:buClr>
          <a:srgbClr val="336600"/>
        </a:buClr>
        <a:buFont typeface="Wingdings" pitchFamily="2" charset="2"/>
        <a:buChar char="ü"/>
        <a:defRPr sz="2800">
          <a:solidFill>
            <a:srgbClr val="000066"/>
          </a:solidFill>
          <a:latin typeface="+mn-lt"/>
          <a:ea typeface="+mn-ea"/>
          <a:cs typeface="+mn-cs"/>
        </a:defRPr>
      </a:lvl1pPr>
      <a:lvl2pPr marL="742950" indent="-285750" algn="l" rtl="0" eaLnBrk="0" fontAlgn="base" hangingPunct="0">
        <a:spcBef>
          <a:spcPct val="20000"/>
        </a:spcBef>
        <a:spcAft>
          <a:spcPct val="0"/>
        </a:spcAft>
        <a:buClr>
          <a:srgbClr val="336600"/>
        </a:buClr>
        <a:buSzPct val="120000"/>
        <a:buChar char="–"/>
        <a:defRPr sz="2400">
          <a:solidFill>
            <a:srgbClr val="000066"/>
          </a:solidFill>
          <a:latin typeface="+mn-lt"/>
        </a:defRPr>
      </a:lvl2pPr>
      <a:lvl3pPr marL="1143000" indent="-228600" algn="l" rtl="0" eaLnBrk="0" fontAlgn="base" hangingPunct="0">
        <a:spcBef>
          <a:spcPct val="20000"/>
        </a:spcBef>
        <a:spcAft>
          <a:spcPct val="0"/>
        </a:spcAft>
        <a:buClr>
          <a:srgbClr val="336600"/>
        </a:buClr>
        <a:buSzPct val="120000"/>
        <a:buChar char="•"/>
        <a:defRPr sz="2000">
          <a:solidFill>
            <a:srgbClr val="000066"/>
          </a:solidFill>
          <a:latin typeface="+mn-lt"/>
        </a:defRPr>
      </a:lvl3pPr>
      <a:lvl4pPr marL="1600200" indent="-228600" algn="l" rtl="0" eaLnBrk="0" fontAlgn="base" hangingPunct="0">
        <a:spcBef>
          <a:spcPct val="20000"/>
        </a:spcBef>
        <a:spcAft>
          <a:spcPct val="0"/>
        </a:spcAft>
        <a:buClr>
          <a:srgbClr val="336600"/>
        </a:buClr>
        <a:buSzPct val="120000"/>
        <a:buChar char="–"/>
        <a:defRPr>
          <a:solidFill>
            <a:srgbClr val="000066"/>
          </a:solidFill>
          <a:latin typeface="+mn-lt"/>
        </a:defRPr>
      </a:lvl4pPr>
      <a:lvl5pPr marL="2057400" indent="-228600" algn="l" rtl="0" eaLnBrk="0" fontAlgn="base" hangingPunct="0">
        <a:spcBef>
          <a:spcPct val="20000"/>
        </a:spcBef>
        <a:spcAft>
          <a:spcPct val="0"/>
        </a:spcAft>
        <a:buClr>
          <a:srgbClr val="336600"/>
        </a:buClr>
        <a:buSzPct val="120000"/>
        <a:buChar char="»"/>
        <a:defRPr>
          <a:solidFill>
            <a:srgbClr val="000066"/>
          </a:solidFill>
          <a:latin typeface="+mn-lt"/>
        </a:defRPr>
      </a:lvl5pPr>
      <a:lvl6pPr marL="2514600" indent="-228600" algn="l" rtl="0" eaLnBrk="0" fontAlgn="base" hangingPunct="0">
        <a:spcBef>
          <a:spcPct val="20000"/>
        </a:spcBef>
        <a:spcAft>
          <a:spcPct val="0"/>
        </a:spcAft>
        <a:buClr>
          <a:srgbClr val="336600"/>
        </a:buClr>
        <a:buSzPct val="120000"/>
        <a:buChar char="»"/>
        <a:defRPr>
          <a:solidFill>
            <a:srgbClr val="000066"/>
          </a:solidFill>
          <a:latin typeface="+mn-lt"/>
        </a:defRPr>
      </a:lvl6pPr>
      <a:lvl7pPr marL="2971800" indent="-228600" algn="l" rtl="0" eaLnBrk="0" fontAlgn="base" hangingPunct="0">
        <a:spcBef>
          <a:spcPct val="20000"/>
        </a:spcBef>
        <a:spcAft>
          <a:spcPct val="0"/>
        </a:spcAft>
        <a:buClr>
          <a:srgbClr val="336600"/>
        </a:buClr>
        <a:buSzPct val="120000"/>
        <a:buChar char="»"/>
        <a:defRPr>
          <a:solidFill>
            <a:srgbClr val="000066"/>
          </a:solidFill>
          <a:latin typeface="+mn-lt"/>
        </a:defRPr>
      </a:lvl7pPr>
      <a:lvl8pPr marL="3429000" indent="-228600" algn="l" rtl="0" eaLnBrk="0" fontAlgn="base" hangingPunct="0">
        <a:spcBef>
          <a:spcPct val="20000"/>
        </a:spcBef>
        <a:spcAft>
          <a:spcPct val="0"/>
        </a:spcAft>
        <a:buClr>
          <a:srgbClr val="336600"/>
        </a:buClr>
        <a:buSzPct val="120000"/>
        <a:buChar char="»"/>
        <a:defRPr>
          <a:solidFill>
            <a:srgbClr val="000066"/>
          </a:solidFill>
          <a:latin typeface="+mn-lt"/>
        </a:defRPr>
      </a:lvl8pPr>
      <a:lvl9pPr marL="3886200" indent="-228600" algn="l" rtl="0" eaLnBrk="0" fontAlgn="base" hangingPunct="0">
        <a:spcBef>
          <a:spcPct val="20000"/>
        </a:spcBef>
        <a:spcAft>
          <a:spcPct val="0"/>
        </a:spcAft>
        <a:buClr>
          <a:srgbClr val="336600"/>
        </a:buClr>
        <a:buSzPct val="120000"/>
        <a:buChar char="»"/>
        <a:defRPr>
          <a:solidFill>
            <a:srgbClr val="000066"/>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39.xml"/><Relationship Id="rId5" Type="http://schemas.openxmlformats.org/officeDocument/2006/relationships/image" Target="../media/image9.png"/><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8.png"/><Relationship Id="rId7" Type="http://schemas.openxmlformats.org/officeDocument/2006/relationships/oleObject" Target="../embeddings/oleObject1.bin"/><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wmf"/><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jpe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50.png"/><Relationship Id="rId7" Type="http://schemas.openxmlformats.org/officeDocument/2006/relationships/oleObject" Target="../embeddings/oleObject5.bin"/><Relationship Id="rId2" Type="http://schemas.openxmlformats.org/officeDocument/2006/relationships/oleObject" Target="../embeddings/oleObject2.bin"/><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oleObject" Target="../embeddings/oleObject4.bin"/><Relationship Id="rId10" Type="http://schemas.openxmlformats.org/officeDocument/2006/relationships/image" Target="../media/image53.png"/><Relationship Id="rId4" Type="http://schemas.openxmlformats.org/officeDocument/2006/relationships/oleObject" Target="../embeddings/oleObject3.bin"/><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7.xml"/><Relationship Id="rId5" Type="http://schemas.openxmlformats.org/officeDocument/2006/relationships/image" Target="../media/image52.png"/><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F77B9E-2134-77BA-0E4A-5158C5B83F2D}"/>
              </a:ext>
            </a:extLst>
          </p:cNvPr>
          <p:cNvSpPr>
            <a:spLocks noGrp="1"/>
          </p:cNvSpPr>
          <p:nvPr>
            <p:ph type="ctrTitle"/>
          </p:nvPr>
        </p:nvSpPr>
        <p:spPr/>
        <p:txBody>
          <a:bodyPr/>
          <a:lstStyle/>
          <a:p>
            <a:r>
              <a:rPr lang="da-DK" dirty="0"/>
              <a:t>Trådløst netværk 1.4</a:t>
            </a:r>
          </a:p>
        </p:txBody>
      </p:sp>
      <p:sp>
        <p:nvSpPr>
          <p:cNvPr id="3" name="Undertitel 2">
            <a:extLst>
              <a:ext uri="{FF2B5EF4-FFF2-40B4-BE49-F238E27FC236}">
                <a16:creationId xmlns:a16="http://schemas.microsoft.com/office/drawing/2014/main" id="{77C09E24-31A4-5801-074A-BF0A38DB3F33}"/>
              </a:ext>
            </a:extLst>
          </p:cNvPr>
          <p:cNvSpPr>
            <a:spLocks noGrp="1"/>
          </p:cNvSpPr>
          <p:nvPr>
            <p:ph type="subTitle" idx="1"/>
          </p:nvPr>
        </p:nvSpPr>
        <p:spPr/>
        <p:txBody>
          <a:bodyPr/>
          <a:lstStyle/>
          <a:p>
            <a:endParaRPr lang="da-DK" dirty="0"/>
          </a:p>
        </p:txBody>
      </p:sp>
    </p:spTree>
    <p:extLst>
      <p:ext uri="{BB962C8B-B14F-4D97-AF65-F5344CB8AC3E}">
        <p14:creationId xmlns:p14="http://schemas.microsoft.com/office/powerpoint/2010/main" val="127549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A4C705-B0B1-425D-A5B4-EAD900A1606C}"/>
              </a:ext>
            </a:extLst>
          </p:cNvPr>
          <p:cNvSpPr>
            <a:spLocks noGrp="1"/>
          </p:cNvSpPr>
          <p:nvPr>
            <p:ph type="title"/>
          </p:nvPr>
        </p:nvSpPr>
        <p:spPr/>
        <p:txBody>
          <a:bodyPr/>
          <a:lstStyle/>
          <a:p>
            <a:r>
              <a:rPr lang="en-US" dirty="0"/>
              <a:t>ZigBee </a:t>
            </a:r>
            <a:r>
              <a:rPr lang="en-US" dirty="0" err="1"/>
              <a:t>og</a:t>
            </a:r>
            <a:r>
              <a:rPr lang="en-US" dirty="0"/>
              <a:t> </a:t>
            </a:r>
            <a:r>
              <a:rPr lang="en-US" dirty="0" err="1"/>
              <a:t>WiFi</a:t>
            </a:r>
            <a:r>
              <a:rPr lang="en-US" dirty="0"/>
              <a:t> </a:t>
            </a:r>
            <a:r>
              <a:rPr lang="en-US" dirty="0" err="1"/>
              <a:t>frekvenser</a:t>
            </a:r>
            <a:endParaRPr lang="da-DK" dirty="0"/>
          </a:p>
        </p:txBody>
      </p:sp>
      <p:sp>
        <p:nvSpPr>
          <p:cNvPr id="3" name="Pladsholder til indhold 2">
            <a:extLst>
              <a:ext uri="{FF2B5EF4-FFF2-40B4-BE49-F238E27FC236}">
                <a16:creationId xmlns:a16="http://schemas.microsoft.com/office/drawing/2014/main" id="{1069EE1A-00AB-433A-A5C2-982B57AD8650}"/>
              </a:ext>
            </a:extLst>
          </p:cNvPr>
          <p:cNvSpPr>
            <a:spLocks noGrp="1"/>
          </p:cNvSpPr>
          <p:nvPr>
            <p:ph idx="1"/>
          </p:nvPr>
        </p:nvSpPr>
        <p:spPr>
          <a:xfrm>
            <a:off x="2209800" y="1066800"/>
            <a:ext cx="7772400" cy="5334000"/>
          </a:xfrm>
        </p:spPr>
        <p:txBody>
          <a:bodyPr/>
          <a:lstStyle/>
          <a:p>
            <a:pPr>
              <a:spcBef>
                <a:spcPts val="1200"/>
              </a:spcBef>
            </a:pPr>
            <a:r>
              <a:rPr lang="da-DK" sz="2200" dirty="0" err="1"/>
              <a:t>Zigbee</a:t>
            </a:r>
            <a:r>
              <a:rPr lang="da-DK" sz="2200" dirty="0"/>
              <a:t> og </a:t>
            </a:r>
            <a:r>
              <a:rPr lang="da-DK" sz="2200" dirty="0" err="1"/>
              <a:t>WiFi</a:t>
            </a:r>
            <a:r>
              <a:rPr lang="da-DK" sz="2200" dirty="0"/>
              <a:t> bruger begge frekvensområdet 2,4GHz. </a:t>
            </a:r>
          </a:p>
          <a:p>
            <a:pPr>
              <a:spcBef>
                <a:spcPts val="1200"/>
              </a:spcBef>
            </a:pPr>
            <a:r>
              <a:rPr lang="da-DK" sz="2200" dirty="0"/>
              <a:t>Så hvis man installerer </a:t>
            </a:r>
            <a:r>
              <a:rPr lang="da-DK" sz="2200" dirty="0" err="1"/>
              <a:t>WiFi</a:t>
            </a:r>
            <a:r>
              <a:rPr lang="da-DK" sz="2200" dirty="0"/>
              <a:t> og </a:t>
            </a:r>
            <a:r>
              <a:rPr lang="da-DK" sz="2200" dirty="0" err="1"/>
              <a:t>Zigbee</a:t>
            </a:r>
            <a:r>
              <a:rPr lang="da-DK" sz="2200" dirty="0"/>
              <a:t> i samme område skal der tages hensyn til frekvens overlapning så de ikke forstyrrer hinanden.</a:t>
            </a:r>
          </a:p>
          <a:p>
            <a:pPr>
              <a:spcBef>
                <a:spcPts val="1200"/>
              </a:spcBef>
            </a:pPr>
            <a:r>
              <a:rPr lang="da-DK" sz="2200" dirty="0"/>
              <a:t>Normalt vil det være </a:t>
            </a:r>
            <a:r>
              <a:rPr lang="da-DK" sz="2200" dirty="0" err="1"/>
              <a:t>Zigbee</a:t>
            </a:r>
            <a:r>
              <a:rPr lang="da-DK" sz="2200" dirty="0"/>
              <a:t> som vinder hvis der er en overlapning.</a:t>
            </a:r>
          </a:p>
          <a:p>
            <a:pPr>
              <a:spcBef>
                <a:spcPts val="1200"/>
              </a:spcBef>
            </a:pPr>
            <a:r>
              <a:rPr lang="da-DK" sz="2200" dirty="0"/>
              <a:t>Så en mulighed kunne være at anvende </a:t>
            </a:r>
            <a:r>
              <a:rPr lang="da-DK" sz="2200" dirty="0" err="1"/>
              <a:t>Zigbee</a:t>
            </a:r>
            <a:r>
              <a:rPr lang="da-DK" sz="2200" dirty="0"/>
              <a:t> kanal 25-26 eller flytte </a:t>
            </a:r>
            <a:r>
              <a:rPr lang="da-DK" sz="2200" dirty="0" err="1"/>
              <a:t>WiFi</a:t>
            </a:r>
            <a:r>
              <a:rPr lang="da-DK" sz="2200" dirty="0"/>
              <a:t> til 5GHz området.   </a:t>
            </a:r>
          </a:p>
          <a:p>
            <a:pPr marL="0" indent="0">
              <a:spcBef>
                <a:spcPts val="1200"/>
              </a:spcBef>
              <a:buNone/>
            </a:pPr>
            <a:endParaRPr lang="da-DK" sz="2200" dirty="0"/>
          </a:p>
        </p:txBody>
      </p:sp>
      <p:pic>
        <p:nvPicPr>
          <p:cNvPr id="5" name="Billede 4">
            <a:extLst>
              <a:ext uri="{FF2B5EF4-FFF2-40B4-BE49-F238E27FC236}">
                <a16:creationId xmlns:a16="http://schemas.microsoft.com/office/drawing/2014/main" id="{1AA23727-9459-4F73-A4C6-4C981AB42C5B}"/>
              </a:ext>
            </a:extLst>
          </p:cNvPr>
          <p:cNvPicPr>
            <a:picLocks noChangeAspect="1"/>
          </p:cNvPicPr>
          <p:nvPr/>
        </p:nvPicPr>
        <p:blipFill rotWithShape="1">
          <a:blip r:embed="rId2"/>
          <a:srcRect l="5925" t="29647" r="23201" b="24170"/>
          <a:stretch/>
        </p:blipFill>
        <p:spPr>
          <a:xfrm>
            <a:off x="2279576" y="3754513"/>
            <a:ext cx="8360773" cy="2951087"/>
          </a:xfrm>
          <a:prstGeom prst="rect">
            <a:avLst/>
          </a:prstGeom>
        </p:spPr>
      </p:pic>
    </p:spTree>
    <p:extLst>
      <p:ext uri="{BB962C8B-B14F-4D97-AF65-F5344CB8AC3E}">
        <p14:creationId xmlns:p14="http://schemas.microsoft.com/office/powerpoint/2010/main" val="385849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da-DK" altLang="da-DK"/>
              <a:t>Trådløst net virkemåde</a:t>
            </a:r>
          </a:p>
        </p:txBody>
      </p:sp>
      <p:sp>
        <p:nvSpPr>
          <p:cNvPr id="146435" name="Rectangle 3"/>
          <p:cNvSpPr>
            <a:spLocks noGrp="1" noChangeArrowheads="1"/>
          </p:cNvSpPr>
          <p:nvPr>
            <p:ph type="body" sz="half" idx="1"/>
          </p:nvPr>
        </p:nvSpPr>
        <p:spPr>
          <a:xfrm>
            <a:off x="1905000" y="990600"/>
            <a:ext cx="8578850" cy="5702300"/>
          </a:xfrm>
        </p:spPr>
        <p:txBody>
          <a:bodyPr/>
          <a:lstStyle/>
          <a:p>
            <a:pPr>
              <a:lnSpc>
                <a:spcPct val="90000"/>
              </a:lnSpc>
              <a:spcAft>
                <a:spcPct val="10000"/>
              </a:spcAft>
            </a:pPr>
            <a:r>
              <a:rPr lang="da-DK" altLang="da-DK" sz="2000"/>
              <a:t>For at de trådløse klienter kan se Access Pointet broadcaster (send til alle) det et Beacon (signal) 10 gange i sekundet.</a:t>
            </a:r>
          </a:p>
          <a:p>
            <a:pPr>
              <a:lnSpc>
                <a:spcPct val="90000"/>
              </a:lnSpc>
              <a:spcAft>
                <a:spcPct val="10000"/>
              </a:spcAft>
            </a:pPr>
            <a:r>
              <a:rPr lang="da-DK" altLang="da-DK" sz="2000"/>
              <a:t>Beacon indeholder navnet på netværket, også kaldet SSID (Service Set Identifier). </a:t>
            </a:r>
          </a:p>
          <a:p>
            <a:pPr>
              <a:lnSpc>
                <a:spcPct val="90000"/>
              </a:lnSpc>
              <a:spcAft>
                <a:spcPct val="10000"/>
              </a:spcAft>
            </a:pPr>
            <a:r>
              <a:rPr lang="da-DK" altLang="da-DK" sz="2000"/>
              <a:t>Beacon signalet udsendes med 1Mbit/sek, hvilket er den laveste hastighed et Wi-Fi net kan køre med. Hvilket sikre at alle modtagere kan opfange signalet.</a:t>
            </a:r>
          </a:p>
          <a:p>
            <a:pPr>
              <a:lnSpc>
                <a:spcPct val="90000"/>
              </a:lnSpc>
              <a:spcAft>
                <a:spcPct val="10000"/>
              </a:spcAft>
            </a:pPr>
            <a:r>
              <a:rPr lang="da-DK" altLang="da-DK" sz="2000"/>
              <a:t>Hvis en trådløs klient kan se to Access Points med det samme netværksnavn (SSID), bruger klienten normalt det Access Point med det kraftigste signal.</a:t>
            </a:r>
          </a:p>
          <a:p>
            <a:pPr>
              <a:lnSpc>
                <a:spcPct val="90000"/>
              </a:lnSpc>
              <a:spcAft>
                <a:spcPct val="10000"/>
              </a:spcAft>
            </a:pPr>
            <a:r>
              <a:rPr lang="da-DK" altLang="da-DK" sz="2000"/>
              <a:t>I Wi-Fi standarden er det helt op til klienten hvilket AP det vil tilslutte sig.</a:t>
            </a:r>
          </a:p>
          <a:p>
            <a:pPr>
              <a:lnSpc>
                <a:spcPct val="90000"/>
              </a:lnSpc>
              <a:spcAft>
                <a:spcPct val="10000"/>
              </a:spcAft>
            </a:pPr>
            <a:r>
              <a:rPr lang="da-DK" altLang="da-DK" sz="2000"/>
              <a:t>I et Wi-Fi net anvendes radiobølger til at overføre signalet, </a:t>
            </a:r>
            <a:br>
              <a:rPr lang="da-DK" altLang="da-DK" sz="2000"/>
            </a:br>
            <a:r>
              <a:rPr lang="da-DK" altLang="da-DK" sz="2000"/>
              <a:t>det betyder at signaler fra to eller flere enheder kan kollidere. </a:t>
            </a:r>
            <a:br>
              <a:rPr lang="da-DK" altLang="da-DK" sz="2000"/>
            </a:br>
            <a:r>
              <a:rPr lang="da-DK" altLang="da-DK" sz="2000"/>
              <a:t>Wi-Fi kan ikke detektere en kollision og bruger i stedet for en</a:t>
            </a:r>
            <a:br>
              <a:rPr lang="da-DK" altLang="da-DK" sz="2000"/>
            </a:br>
            <a:r>
              <a:rPr lang="da-DK" altLang="da-DK" sz="2000"/>
              <a:t>kvitterings pakke for hver data pakke som er sendt. </a:t>
            </a:r>
            <a:br>
              <a:rPr lang="da-DK" altLang="da-DK" sz="2000"/>
            </a:br>
            <a:r>
              <a:rPr lang="da-DK" altLang="da-DK" sz="2000"/>
              <a:t>Hvis en afsender ikke modtager en kvitterings pakke inden </a:t>
            </a:r>
            <a:br>
              <a:rPr lang="da-DK" altLang="da-DK" sz="2000"/>
            </a:br>
            <a:r>
              <a:rPr lang="da-DK" altLang="da-DK" sz="2000"/>
              <a:t>for et bestemt tidsrum, retransmitteres pakken.   </a:t>
            </a:r>
          </a:p>
          <a:p>
            <a:pPr>
              <a:lnSpc>
                <a:spcPct val="90000"/>
              </a:lnSpc>
              <a:spcAft>
                <a:spcPct val="10000"/>
              </a:spcAft>
            </a:pPr>
            <a:r>
              <a:rPr lang="da-DK" altLang="da-DK" sz="2000"/>
              <a:t>En medie reservations protokol kan bruges hvis der er mange</a:t>
            </a:r>
            <a:br>
              <a:rPr lang="da-DK" altLang="da-DK" sz="2000"/>
            </a:br>
            <a:r>
              <a:rPr lang="da-DK" altLang="da-DK" sz="2000"/>
              <a:t>kollisioner eller der forventes mange kollisioner. Det vil sige at </a:t>
            </a:r>
            <a:br>
              <a:rPr lang="da-DK" altLang="da-DK" sz="2000"/>
            </a:br>
            <a:r>
              <a:rPr lang="da-DK" altLang="da-DK" sz="2000"/>
              <a:t>man anvender </a:t>
            </a:r>
            <a:r>
              <a:rPr lang="da-DK" altLang="da-DK" sz="2000" b="1"/>
              <a:t>request-to-send</a:t>
            </a:r>
            <a:r>
              <a:rPr lang="da-DK" altLang="da-DK" sz="2000"/>
              <a:t> og </a:t>
            </a:r>
            <a:r>
              <a:rPr lang="da-DK" altLang="da-DK" sz="2000" b="1"/>
              <a:t>clear-to-send</a:t>
            </a:r>
            <a:r>
              <a:rPr lang="da-DK" altLang="da-DK" sz="2000"/>
              <a:t> når der skal</a:t>
            </a:r>
            <a:br>
              <a:rPr lang="da-DK" altLang="da-DK" sz="2000"/>
            </a:br>
            <a:r>
              <a:rPr lang="da-DK" altLang="da-DK" sz="2000"/>
              <a:t>kommunikeres for at undgå kollisioner.</a:t>
            </a:r>
          </a:p>
        </p:txBody>
      </p:sp>
      <p:pic>
        <p:nvPicPr>
          <p:cNvPr id="146436" name="Picture 5" descr="4way"/>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086725" y="3884613"/>
            <a:ext cx="2408238" cy="2317750"/>
          </a:xfrm>
          <a:noFill/>
        </p:spPr>
      </p:pic>
      <p:sp>
        <p:nvSpPr>
          <p:cNvPr id="2" name="Pladsholder til slidenummer 1"/>
          <p:cNvSpPr>
            <a:spLocks noGrp="1"/>
          </p:cNvSpPr>
          <p:nvPr>
            <p:ph type="sldNum" sz="quarter" idx="12"/>
          </p:nvPr>
        </p:nvSpPr>
        <p:spPr/>
        <p:txBody>
          <a:bodyPr/>
          <a:lstStyle/>
          <a:p>
            <a:pPr eaLnBrk="0" fontAlgn="base" hangingPunct="0">
              <a:spcAft>
                <a:spcPct val="0"/>
              </a:spcAft>
            </a:pPr>
            <a:fld id="{AC523526-3F9F-449B-B1B7-463AB82B0D60}" type="slidenum">
              <a:rPr lang="da-DK">
                <a:solidFill>
                  <a:srgbClr val="000000"/>
                </a:solidFill>
              </a:rPr>
              <a:pPr eaLnBrk="0" fontAlgn="base" hangingPunct="0">
                <a:spcAft>
                  <a:spcPct val="0"/>
                </a:spcAft>
              </a:pPr>
              <a:t>11</a:t>
            </a:fld>
            <a:endParaRPr lang="da-DK">
              <a:solidFill>
                <a:srgbClr val="000000"/>
              </a:solidFill>
            </a:endParaRPr>
          </a:p>
        </p:txBody>
      </p:sp>
    </p:spTree>
    <p:extLst>
      <p:ext uri="{BB962C8B-B14F-4D97-AF65-F5344CB8AC3E}">
        <p14:creationId xmlns:p14="http://schemas.microsoft.com/office/powerpoint/2010/main" val="156201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ltLang="da-DK"/>
              <a:t>SSID (Service Set </a:t>
            </a:r>
            <a:r>
              <a:rPr lang="da-DK" altLang="da-DK" err="1"/>
              <a:t>Identifier</a:t>
            </a:r>
            <a:r>
              <a:rPr lang="da-DK" altLang="da-DK"/>
              <a:t>) </a:t>
            </a:r>
            <a:endParaRPr lang="da-DK"/>
          </a:p>
        </p:txBody>
      </p:sp>
      <p:sp>
        <p:nvSpPr>
          <p:cNvPr id="3" name="Pladsholder til indhold 2"/>
          <p:cNvSpPr>
            <a:spLocks noGrp="1"/>
          </p:cNvSpPr>
          <p:nvPr>
            <p:ph idx="1"/>
          </p:nvPr>
        </p:nvSpPr>
        <p:spPr>
          <a:xfrm>
            <a:off x="2209800" y="1052736"/>
            <a:ext cx="7772400" cy="2232248"/>
          </a:xfrm>
        </p:spPr>
        <p:txBody>
          <a:bodyPr/>
          <a:lstStyle/>
          <a:p>
            <a:pPr>
              <a:spcBef>
                <a:spcPts val="1200"/>
              </a:spcBef>
            </a:pPr>
            <a:r>
              <a:rPr lang="en-US" sz="2200"/>
              <a:t>SSID </a:t>
            </a:r>
            <a:r>
              <a:rPr lang="en-US" sz="2200" err="1"/>
              <a:t>er</a:t>
            </a:r>
            <a:r>
              <a:rPr lang="en-US" sz="2200"/>
              <a:t> </a:t>
            </a:r>
            <a:r>
              <a:rPr lang="en-US" sz="2200" err="1"/>
              <a:t>navnet</a:t>
            </a:r>
            <a:r>
              <a:rPr lang="en-US" sz="2200"/>
              <a:t> </a:t>
            </a:r>
            <a:r>
              <a:rPr lang="en-US" sz="2200" err="1"/>
              <a:t>på</a:t>
            </a:r>
            <a:r>
              <a:rPr lang="en-US" sz="2200"/>
              <a:t> et </a:t>
            </a:r>
            <a:r>
              <a:rPr lang="en-US" sz="2200" err="1"/>
              <a:t>trådløst</a:t>
            </a:r>
            <a:r>
              <a:rPr lang="en-US" sz="2200"/>
              <a:t> </a:t>
            </a:r>
            <a:r>
              <a:rPr lang="en-US" sz="2200" err="1"/>
              <a:t>netværk</a:t>
            </a:r>
            <a:r>
              <a:rPr lang="en-US" sz="2200"/>
              <a:t>.</a:t>
            </a:r>
          </a:p>
          <a:p>
            <a:pPr>
              <a:lnSpc>
                <a:spcPct val="90000"/>
              </a:lnSpc>
              <a:spcBef>
                <a:spcPts val="1200"/>
              </a:spcBef>
            </a:pPr>
            <a:r>
              <a:rPr lang="da-DK" altLang="da-DK" sz="2200"/>
              <a:t>SSID er på 32 karakter og er en unik </a:t>
            </a:r>
            <a:r>
              <a:rPr lang="da-DK" altLang="da-DK" sz="2200" err="1"/>
              <a:t>identifier</a:t>
            </a:r>
            <a:r>
              <a:rPr lang="da-DK" altLang="da-DK" sz="2200"/>
              <a:t> som er indsat i alle pakker der sendes over et </a:t>
            </a:r>
            <a:r>
              <a:rPr lang="da-DK" altLang="da-DK" sz="2200" err="1"/>
              <a:t>tradløst</a:t>
            </a:r>
            <a:r>
              <a:rPr lang="da-DK" altLang="da-DK" sz="2200"/>
              <a:t> netværk.</a:t>
            </a:r>
          </a:p>
          <a:p>
            <a:pPr>
              <a:lnSpc>
                <a:spcPct val="90000"/>
              </a:lnSpc>
              <a:spcBef>
                <a:spcPts val="1200"/>
              </a:spcBef>
            </a:pPr>
            <a:r>
              <a:rPr lang="da-DK" altLang="da-DK" sz="2200"/>
              <a:t>SSID identificere og adskiller trådløse netværk.</a:t>
            </a:r>
          </a:p>
          <a:p>
            <a:pPr>
              <a:lnSpc>
                <a:spcPct val="90000"/>
              </a:lnSpc>
              <a:spcBef>
                <a:spcPts val="1200"/>
              </a:spcBef>
            </a:pPr>
            <a:r>
              <a:rPr lang="da-DK" altLang="da-DK" sz="2200"/>
              <a:t>SSID fungerer som et password når en enhed prøver at koble op.</a:t>
            </a:r>
          </a:p>
        </p:txBody>
      </p:sp>
      <p:pic>
        <p:nvPicPr>
          <p:cNvPr id="4" name="Pladsholder til indhold 3"/>
          <p:cNvPicPr>
            <a:picLocks noChangeAspect="1"/>
          </p:cNvPicPr>
          <p:nvPr/>
        </p:nvPicPr>
        <p:blipFill rotWithShape="1">
          <a:blip r:embed="rId2" cstate="print">
            <a:extLst>
              <a:ext uri="{28A0092B-C50C-407E-A947-70E740481C1C}">
                <a14:useLocalDpi xmlns:a14="http://schemas.microsoft.com/office/drawing/2010/main" val="0"/>
              </a:ext>
            </a:extLst>
          </a:blip>
          <a:srcRect l="7307" t="22735" r="8139" b="8747"/>
          <a:stretch/>
        </p:blipFill>
        <p:spPr bwMode="auto">
          <a:xfrm>
            <a:off x="2350800" y="3356992"/>
            <a:ext cx="3465575" cy="2808312"/>
          </a:xfrm>
          <a:prstGeom prst="rect">
            <a:avLst/>
          </a:prstGeom>
          <a:noFill/>
          <a:ln w="9525">
            <a:noFill/>
            <a:miter lim="800000"/>
            <a:headEnd/>
            <a:tailEnd/>
          </a:ln>
          <a:effectLst/>
        </p:spPr>
      </p:pic>
      <p:pic>
        <p:nvPicPr>
          <p:cNvPr id="5" name="Bille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3255737"/>
            <a:ext cx="3298874" cy="3010823"/>
          </a:xfrm>
          <a:prstGeom prst="rect">
            <a:avLst/>
          </a:prstGeom>
        </p:spPr>
      </p:pic>
      <p:sp>
        <p:nvSpPr>
          <p:cNvPr id="6" name="Pladsholder til slidenummer 5"/>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12</a:t>
            </a:fld>
            <a:endParaRPr lang="da-DK">
              <a:solidFill>
                <a:srgbClr val="000000"/>
              </a:solidFill>
            </a:endParaRPr>
          </a:p>
        </p:txBody>
      </p:sp>
    </p:spTree>
    <p:extLst>
      <p:ext uri="{BB962C8B-B14F-4D97-AF65-F5344CB8AC3E}">
        <p14:creationId xmlns:p14="http://schemas.microsoft.com/office/powerpoint/2010/main" val="9490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da-DK" altLang="da-DK"/>
              <a:t>802.11 arkitektur</a:t>
            </a:r>
          </a:p>
        </p:txBody>
      </p:sp>
      <p:sp>
        <p:nvSpPr>
          <p:cNvPr id="147459" name="Rectangle 3"/>
          <p:cNvSpPr>
            <a:spLocks noGrp="1" noChangeArrowheads="1"/>
          </p:cNvSpPr>
          <p:nvPr>
            <p:ph type="body" sz="half" idx="1"/>
          </p:nvPr>
        </p:nvSpPr>
        <p:spPr>
          <a:xfrm>
            <a:off x="1905000" y="1052736"/>
            <a:ext cx="5199112" cy="5348064"/>
          </a:xfrm>
        </p:spPr>
        <p:txBody>
          <a:bodyPr/>
          <a:lstStyle/>
          <a:p>
            <a:pPr>
              <a:lnSpc>
                <a:spcPct val="90000"/>
              </a:lnSpc>
              <a:spcAft>
                <a:spcPct val="10000"/>
              </a:spcAft>
            </a:pPr>
            <a:r>
              <a:rPr lang="da-DK" altLang="da-DK" sz="2200" dirty="0" err="1"/>
              <a:t>Infrastructure</a:t>
            </a:r>
            <a:r>
              <a:rPr lang="da-DK" altLang="da-DK" sz="2200" dirty="0"/>
              <a:t> WLAN</a:t>
            </a:r>
          </a:p>
          <a:p>
            <a:pPr lvl="1">
              <a:lnSpc>
                <a:spcPct val="90000"/>
              </a:lnSpc>
            </a:pPr>
            <a:r>
              <a:rPr lang="da-DK" altLang="da-DK" sz="2200" dirty="0"/>
              <a:t>Kommunikation via Access Punkt</a:t>
            </a:r>
          </a:p>
          <a:p>
            <a:pPr lvl="1">
              <a:lnSpc>
                <a:spcPct val="90000"/>
              </a:lnSpc>
            </a:pPr>
            <a:r>
              <a:rPr lang="da-DK" altLang="da-DK" sz="2200" dirty="0"/>
              <a:t>Typisk forlængelse af et netværk</a:t>
            </a:r>
          </a:p>
          <a:p>
            <a:pPr lvl="1">
              <a:lnSpc>
                <a:spcPct val="90000"/>
              </a:lnSpc>
              <a:spcAft>
                <a:spcPct val="10000"/>
              </a:spcAft>
            </a:pPr>
            <a:endParaRPr lang="da-DK" altLang="da-DK" sz="2200" dirty="0"/>
          </a:p>
          <a:p>
            <a:pPr>
              <a:lnSpc>
                <a:spcPct val="90000"/>
              </a:lnSpc>
              <a:spcAft>
                <a:spcPct val="10000"/>
              </a:spcAft>
            </a:pPr>
            <a:r>
              <a:rPr lang="da-DK" altLang="da-DK" sz="2200" dirty="0"/>
              <a:t>Ad-hoc WLAN</a:t>
            </a:r>
          </a:p>
          <a:p>
            <a:pPr lvl="1">
              <a:lnSpc>
                <a:spcPct val="90000"/>
              </a:lnSpc>
            </a:pPr>
            <a:r>
              <a:rPr lang="da-DK" altLang="da-DK" sz="2200" dirty="0"/>
              <a:t>Peer-to-peer netværk</a:t>
            </a:r>
          </a:p>
          <a:p>
            <a:pPr lvl="1">
              <a:lnSpc>
                <a:spcPct val="90000"/>
              </a:lnSpc>
            </a:pPr>
            <a:r>
              <a:rPr lang="da-DK" altLang="da-DK" sz="2200" dirty="0"/>
              <a:t>Kommunikation uden Access Punkt</a:t>
            </a:r>
          </a:p>
        </p:txBody>
      </p:sp>
      <p:pic>
        <p:nvPicPr>
          <p:cNvPr id="147460" name="Picture 4" descr="ad-hoc-infrastruk"/>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84032" y="1124745"/>
            <a:ext cx="4147372" cy="4995069"/>
          </a:xfrm>
          <a:noFill/>
        </p:spPr>
      </p:pic>
      <p:sp>
        <p:nvSpPr>
          <p:cNvPr id="2" name="Pladsholder til slidenummer 1"/>
          <p:cNvSpPr>
            <a:spLocks noGrp="1"/>
          </p:cNvSpPr>
          <p:nvPr>
            <p:ph type="sldNum" sz="quarter" idx="12"/>
          </p:nvPr>
        </p:nvSpPr>
        <p:spPr/>
        <p:txBody>
          <a:bodyPr/>
          <a:lstStyle/>
          <a:p>
            <a:pPr eaLnBrk="0" fontAlgn="base" hangingPunct="0">
              <a:spcAft>
                <a:spcPct val="0"/>
              </a:spcAft>
            </a:pPr>
            <a:fld id="{AC523526-3F9F-449B-B1B7-463AB82B0D60}" type="slidenum">
              <a:rPr lang="da-DK">
                <a:solidFill>
                  <a:srgbClr val="000000"/>
                </a:solidFill>
              </a:rPr>
              <a:pPr eaLnBrk="0" fontAlgn="base" hangingPunct="0">
                <a:spcAft>
                  <a:spcPct val="0"/>
                </a:spcAft>
              </a:pPr>
              <a:t>13</a:t>
            </a:fld>
            <a:endParaRPr lang="da-DK">
              <a:solidFill>
                <a:srgbClr val="000000"/>
              </a:solidFill>
            </a:endParaRPr>
          </a:p>
        </p:txBody>
      </p:sp>
    </p:spTree>
    <p:extLst>
      <p:ext uri="{BB962C8B-B14F-4D97-AF65-F5344CB8AC3E}">
        <p14:creationId xmlns:p14="http://schemas.microsoft.com/office/powerpoint/2010/main" val="91762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Protokol</a:t>
            </a:r>
          </a:p>
        </p:txBody>
      </p:sp>
      <p:pic>
        <p:nvPicPr>
          <p:cNvPr id="7" name="Pladsholder til indhold 6"/>
          <p:cNvPicPr>
            <a:picLocks noGrp="1" noChangeAspect="1"/>
          </p:cNvPicPr>
          <p:nvPr>
            <p:ph idx="1"/>
          </p:nvPr>
        </p:nvPicPr>
        <p:blipFill>
          <a:blip r:embed="rId2"/>
          <a:stretch>
            <a:fillRect/>
          </a:stretch>
        </p:blipFill>
        <p:spPr>
          <a:xfrm>
            <a:off x="1986516" y="1926590"/>
            <a:ext cx="1927950" cy="4154488"/>
          </a:xfrm>
          <a:prstGeom prst="rect">
            <a:avLst/>
          </a:prstGeom>
        </p:spPr>
      </p:pic>
      <p:sp>
        <p:nvSpPr>
          <p:cNvPr id="8" name="Tekstfelt 7"/>
          <p:cNvSpPr txBox="1"/>
          <p:nvPr/>
        </p:nvSpPr>
        <p:spPr>
          <a:xfrm>
            <a:off x="4198620" y="5181601"/>
            <a:ext cx="2461260" cy="646331"/>
          </a:xfrm>
          <a:prstGeom prst="rect">
            <a:avLst/>
          </a:prstGeom>
          <a:noFill/>
        </p:spPr>
        <p:txBody>
          <a:bodyPr wrap="square" rtlCol="0">
            <a:spAutoFit/>
          </a:bodyPr>
          <a:lstStyle/>
          <a:p>
            <a:r>
              <a:rPr lang="da-DK" dirty="0">
                <a:solidFill>
                  <a:srgbClr val="000000"/>
                </a:solidFill>
                <a:latin typeface="Arial"/>
              </a:rPr>
              <a:t>Hvad bliver der kommunikeret på?</a:t>
            </a:r>
          </a:p>
        </p:txBody>
      </p:sp>
      <p:sp>
        <p:nvSpPr>
          <p:cNvPr id="9" name="Tekstfelt 8"/>
          <p:cNvSpPr txBox="1"/>
          <p:nvPr/>
        </p:nvSpPr>
        <p:spPr>
          <a:xfrm>
            <a:off x="4198620" y="4236721"/>
            <a:ext cx="2461260" cy="646331"/>
          </a:xfrm>
          <a:prstGeom prst="rect">
            <a:avLst/>
          </a:prstGeom>
          <a:noFill/>
        </p:spPr>
        <p:txBody>
          <a:bodyPr wrap="square" rtlCol="0">
            <a:spAutoFit/>
          </a:bodyPr>
          <a:lstStyle/>
          <a:p>
            <a:r>
              <a:rPr lang="da-DK" dirty="0">
                <a:solidFill>
                  <a:srgbClr val="000000"/>
                </a:solidFill>
                <a:latin typeface="Arial"/>
              </a:rPr>
              <a:t>Hvor skal beskeden sendes til?</a:t>
            </a:r>
          </a:p>
        </p:txBody>
      </p:sp>
      <p:sp>
        <p:nvSpPr>
          <p:cNvPr id="10" name="Tekstfelt 9"/>
          <p:cNvSpPr txBox="1"/>
          <p:nvPr/>
        </p:nvSpPr>
        <p:spPr>
          <a:xfrm>
            <a:off x="4198620" y="3166320"/>
            <a:ext cx="2461260" cy="646331"/>
          </a:xfrm>
          <a:prstGeom prst="rect">
            <a:avLst/>
          </a:prstGeom>
          <a:noFill/>
        </p:spPr>
        <p:txBody>
          <a:bodyPr wrap="square" rtlCol="0">
            <a:spAutoFit/>
          </a:bodyPr>
          <a:lstStyle/>
          <a:p>
            <a:r>
              <a:rPr lang="da-DK" dirty="0">
                <a:solidFill>
                  <a:srgbClr val="000000"/>
                </a:solidFill>
                <a:latin typeface="Arial"/>
              </a:rPr>
              <a:t>Hvordan bliver beskeden sendt?</a:t>
            </a:r>
          </a:p>
        </p:txBody>
      </p:sp>
      <p:sp>
        <p:nvSpPr>
          <p:cNvPr id="11" name="Tekstfelt 10"/>
          <p:cNvSpPr txBox="1"/>
          <p:nvPr/>
        </p:nvSpPr>
        <p:spPr>
          <a:xfrm>
            <a:off x="4198620" y="2229060"/>
            <a:ext cx="2461260" cy="646331"/>
          </a:xfrm>
          <a:prstGeom prst="rect">
            <a:avLst/>
          </a:prstGeom>
          <a:noFill/>
        </p:spPr>
        <p:txBody>
          <a:bodyPr wrap="square" rtlCol="0">
            <a:spAutoFit/>
          </a:bodyPr>
          <a:lstStyle/>
          <a:p>
            <a:r>
              <a:rPr lang="da-DK" dirty="0">
                <a:solidFill>
                  <a:srgbClr val="000000"/>
                </a:solidFill>
                <a:latin typeface="Arial"/>
              </a:rPr>
              <a:t>Hvordan læses beskeden?</a:t>
            </a:r>
          </a:p>
        </p:txBody>
      </p:sp>
    </p:spTree>
    <p:extLst>
      <p:ext uri="{BB962C8B-B14F-4D97-AF65-F5344CB8AC3E}">
        <p14:creationId xmlns:p14="http://schemas.microsoft.com/office/powerpoint/2010/main" val="98585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Gammel telefonkommunikation set som en protokol</a:t>
            </a:r>
          </a:p>
        </p:txBody>
      </p:sp>
      <p:pic>
        <p:nvPicPr>
          <p:cNvPr id="7" name="Pladsholder til indhold 6"/>
          <p:cNvPicPr>
            <a:picLocks noGrp="1" noChangeAspect="1"/>
          </p:cNvPicPr>
          <p:nvPr>
            <p:ph idx="1"/>
          </p:nvPr>
        </p:nvPicPr>
        <p:blipFill>
          <a:blip r:embed="rId2"/>
          <a:stretch>
            <a:fillRect/>
          </a:stretch>
        </p:blipFill>
        <p:spPr>
          <a:xfrm>
            <a:off x="1986516" y="1918970"/>
            <a:ext cx="1927950" cy="4154488"/>
          </a:xfrm>
          <a:prstGeom prst="rect">
            <a:avLst/>
          </a:prstGeom>
        </p:spPr>
      </p:pic>
      <p:sp>
        <p:nvSpPr>
          <p:cNvPr id="8" name="Tekstfelt 7"/>
          <p:cNvSpPr txBox="1"/>
          <p:nvPr/>
        </p:nvSpPr>
        <p:spPr>
          <a:xfrm>
            <a:off x="4198620" y="5173980"/>
            <a:ext cx="2461260" cy="369332"/>
          </a:xfrm>
          <a:prstGeom prst="rect">
            <a:avLst/>
          </a:prstGeom>
          <a:noFill/>
        </p:spPr>
        <p:txBody>
          <a:bodyPr wrap="square" rtlCol="0">
            <a:spAutoFit/>
          </a:bodyPr>
          <a:lstStyle/>
          <a:p>
            <a:r>
              <a:rPr lang="da-DK" dirty="0">
                <a:solidFill>
                  <a:srgbClr val="000000"/>
                </a:solidFill>
                <a:latin typeface="Arial"/>
              </a:rPr>
              <a:t>Kobber</a:t>
            </a:r>
          </a:p>
        </p:txBody>
      </p:sp>
      <p:sp>
        <p:nvSpPr>
          <p:cNvPr id="9" name="Tekstfelt 8"/>
          <p:cNvSpPr txBox="1"/>
          <p:nvPr/>
        </p:nvSpPr>
        <p:spPr>
          <a:xfrm>
            <a:off x="4198620" y="4229100"/>
            <a:ext cx="2461260" cy="369332"/>
          </a:xfrm>
          <a:prstGeom prst="rect">
            <a:avLst/>
          </a:prstGeom>
          <a:noFill/>
        </p:spPr>
        <p:txBody>
          <a:bodyPr wrap="square" rtlCol="0">
            <a:spAutoFit/>
          </a:bodyPr>
          <a:lstStyle/>
          <a:p>
            <a:r>
              <a:rPr lang="da-DK" dirty="0">
                <a:solidFill>
                  <a:srgbClr val="000000"/>
                </a:solidFill>
                <a:latin typeface="Arial"/>
              </a:rPr>
              <a:t>PSTN</a:t>
            </a:r>
          </a:p>
        </p:txBody>
      </p:sp>
      <p:sp>
        <p:nvSpPr>
          <p:cNvPr id="10" name="Tekstfelt 9"/>
          <p:cNvSpPr txBox="1"/>
          <p:nvPr/>
        </p:nvSpPr>
        <p:spPr>
          <a:xfrm>
            <a:off x="4198620" y="3158699"/>
            <a:ext cx="2461260" cy="369332"/>
          </a:xfrm>
          <a:prstGeom prst="rect">
            <a:avLst/>
          </a:prstGeom>
          <a:noFill/>
        </p:spPr>
        <p:txBody>
          <a:bodyPr wrap="square" rtlCol="0">
            <a:spAutoFit/>
          </a:bodyPr>
          <a:lstStyle/>
          <a:p>
            <a:r>
              <a:rPr lang="da-DK" dirty="0">
                <a:solidFill>
                  <a:srgbClr val="000000"/>
                </a:solidFill>
                <a:latin typeface="Arial"/>
              </a:rPr>
              <a:t>300-3400Hz</a:t>
            </a:r>
          </a:p>
        </p:txBody>
      </p:sp>
      <p:sp>
        <p:nvSpPr>
          <p:cNvPr id="11" name="Tekstfelt 10"/>
          <p:cNvSpPr txBox="1"/>
          <p:nvPr/>
        </p:nvSpPr>
        <p:spPr>
          <a:xfrm>
            <a:off x="4198620" y="2254167"/>
            <a:ext cx="2461260" cy="369332"/>
          </a:xfrm>
          <a:prstGeom prst="rect">
            <a:avLst/>
          </a:prstGeom>
          <a:noFill/>
        </p:spPr>
        <p:txBody>
          <a:bodyPr wrap="square" rtlCol="0">
            <a:spAutoFit/>
          </a:bodyPr>
          <a:lstStyle/>
          <a:p>
            <a:r>
              <a:rPr lang="da-DK" dirty="0">
                <a:solidFill>
                  <a:srgbClr val="000000"/>
                </a:solidFill>
                <a:latin typeface="Arial"/>
              </a:rPr>
              <a:t>Tale og sprog</a:t>
            </a:r>
          </a:p>
        </p:txBody>
      </p:sp>
      <p:pic>
        <p:nvPicPr>
          <p:cNvPr id="3" name="Billede 2"/>
          <p:cNvPicPr>
            <a:picLocks noChangeAspect="1"/>
          </p:cNvPicPr>
          <p:nvPr/>
        </p:nvPicPr>
        <p:blipFill>
          <a:blip r:embed="rId3"/>
          <a:stretch>
            <a:fillRect/>
          </a:stretch>
        </p:blipFill>
        <p:spPr>
          <a:xfrm>
            <a:off x="6316282" y="2424840"/>
            <a:ext cx="4023263" cy="3019412"/>
          </a:xfrm>
          <a:prstGeom prst="rect">
            <a:avLst/>
          </a:prstGeom>
        </p:spPr>
      </p:pic>
    </p:spTree>
    <p:extLst>
      <p:ext uri="{BB962C8B-B14F-4D97-AF65-F5344CB8AC3E}">
        <p14:creationId xmlns:p14="http://schemas.microsoft.com/office/powerpoint/2010/main" val="2279278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WMM (Wi-Fi Multimedia)</a:t>
            </a:r>
          </a:p>
        </p:txBody>
      </p:sp>
      <p:sp>
        <p:nvSpPr>
          <p:cNvPr id="3" name="Pladsholder til indhold 2"/>
          <p:cNvSpPr>
            <a:spLocks noGrp="1"/>
          </p:cNvSpPr>
          <p:nvPr>
            <p:ph idx="1"/>
          </p:nvPr>
        </p:nvSpPr>
        <p:spPr>
          <a:xfrm>
            <a:off x="2135560" y="980728"/>
            <a:ext cx="8424936" cy="2880320"/>
          </a:xfrm>
        </p:spPr>
        <p:txBody>
          <a:bodyPr/>
          <a:lstStyle/>
          <a:p>
            <a:r>
              <a:rPr lang="da-DK" sz="2200" dirty="0"/>
              <a:t>WMM (Wi-Fi Multimedia) prioriterer netværkstrafikken i fire klasser:</a:t>
            </a:r>
          </a:p>
          <a:p>
            <a:pPr lvl="1"/>
            <a:r>
              <a:rPr lang="da-DK" sz="2100" dirty="0"/>
              <a:t>Voice (telefoni): Højeste prioritet og laveste forsinkelse </a:t>
            </a:r>
          </a:p>
          <a:p>
            <a:pPr lvl="1"/>
            <a:r>
              <a:rPr lang="da-DK" sz="2100" dirty="0"/>
              <a:t>Video / TV: Næsthøjeste prioritet </a:t>
            </a:r>
          </a:p>
          <a:p>
            <a:pPr lvl="1"/>
            <a:r>
              <a:rPr lang="da-DK" sz="2100" dirty="0"/>
              <a:t>Best </a:t>
            </a:r>
            <a:r>
              <a:rPr lang="da-DK" sz="2100" dirty="0" err="1"/>
              <a:t>Effort</a:t>
            </a:r>
            <a:r>
              <a:rPr lang="da-DK" sz="2100" dirty="0"/>
              <a:t>: Data sendes efter bedste evne hente hjemmesider mv.</a:t>
            </a:r>
          </a:p>
          <a:p>
            <a:pPr lvl="1"/>
            <a:r>
              <a:rPr lang="da-DK" sz="2100" dirty="0"/>
              <a:t>Background: bruges til fildownload, print job, alle data som tåler forsinkelse </a:t>
            </a:r>
          </a:p>
          <a:p>
            <a:r>
              <a:rPr lang="da-DK" sz="2200" dirty="0"/>
              <a:t>WMM bør som standard anvendes på alle 802.11ac og 802.11ax </a:t>
            </a:r>
            <a:r>
              <a:rPr lang="da-DK" sz="2200" dirty="0" err="1"/>
              <a:t>AP’er</a:t>
            </a:r>
            <a:endParaRPr lang="da-DK" sz="2200" dirty="0"/>
          </a:p>
          <a:p>
            <a:r>
              <a:rPr lang="da-DK" sz="2200" dirty="0"/>
              <a:t>Hvis WMM slås fra, kan det medføre problemer for hele netværket.</a:t>
            </a:r>
          </a:p>
          <a:p>
            <a:endParaRPr lang="da-DK" sz="2200" dirty="0"/>
          </a:p>
        </p:txBody>
      </p:sp>
      <p:grpSp>
        <p:nvGrpSpPr>
          <p:cNvPr id="1031182" name="Gruppe 1031181"/>
          <p:cNvGrpSpPr/>
          <p:nvPr/>
        </p:nvGrpSpPr>
        <p:grpSpPr>
          <a:xfrm>
            <a:off x="2612559" y="3876450"/>
            <a:ext cx="5972031" cy="2572093"/>
            <a:chOff x="941759" y="3876449"/>
            <a:chExt cx="5972031" cy="2572093"/>
          </a:xfrm>
        </p:grpSpPr>
        <p:sp>
          <p:nvSpPr>
            <p:cNvPr id="16" name="Skyformet billedforklaring 15"/>
            <p:cNvSpPr/>
            <p:nvPr/>
          </p:nvSpPr>
          <p:spPr bwMode="auto">
            <a:xfrm>
              <a:off x="941759" y="4393919"/>
              <a:ext cx="1512168" cy="613874"/>
            </a:xfrm>
            <a:prstGeom prst="cloudCallout">
              <a:avLst>
                <a:gd name="adj1" fmla="val -6787"/>
                <a:gd name="adj2" fmla="val 3592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lnSpc>
                  <a:spcPct val="85000"/>
                </a:lnSpc>
                <a:spcBef>
                  <a:spcPct val="20000"/>
                </a:spcBef>
                <a:spcAft>
                  <a:spcPct val="0"/>
                </a:spcAft>
                <a:buClr>
                  <a:srgbClr val="336600"/>
                </a:buClr>
              </a:pPr>
              <a:r>
                <a:rPr lang="da-DK" sz="1600" dirty="0">
                  <a:solidFill>
                    <a:srgbClr val="000066"/>
                  </a:solidFill>
                  <a:latin typeface="Arial Narrow" pitchFamily="34" charset="0"/>
                </a:rPr>
                <a:t>Internettet</a:t>
              </a:r>
            </a:p>
          </p:txBody>
        </p:sp>
        <p:grpSp>
          <p:nvGrpSpPr>
            <p:cNvPr id="1031168" name="Gruppe 1031167"/>
            <p:cNvGrpSpPr/>
            <p:nvPr/>
          </p:nvGrpSpPr>
          <p:grpSpPr>
            <a:xfrm>
              <a:off x="3637383" y="4005064"/>
              <a:ext cx="1034312" cy="1296810"/>
              <a:chOff x="3637383" y="4005064"/>
              <a:chExt cx="1034312" cy="1296810"/>
            </a:xfrm>
          </p:grpSpPr>
          <p:pic>
            <p:nvPicPr>
              <p:cNvPr id="83" name="Picture 2" descr="http://symphony.lotus.com/software/lotus/symphony/gallery.nsf/atom_clipArt/8A4EAB367F3D353E8525759600332AC7/$File/WirelessAccessPoint.png"/>
              <p:cNvPicPr>
                <a:picLocks noChangeAspect="1" noChangeArrowheads="1"/>
              </p:cNvPicPr>
              <p:nvPr/>
            </p:nvPicPr>
            <p:blipFill rotWithShape="1">
              <a:blip r:embed="rId2" cstate="print"/>
              <a:srcRect r="50000" b="37258"/>
              <a:stretch/>
            </p:blipFill>
            <p:spPr bwMode="auto">
              <a:xfrm>
                <a:off x="3637383" y="4010471"/>
                <a:ext cx="437191" cy="451793"/>
              </a:xfrm>
              <a:prstGeom prst="rect">
                <a:avLst/>
              </a:prstGeom>
              <a:noFill/>
            </p:spPr>
          </p:pic>
          <p:pic>
            <p:nvPicPr>
              <p:cNvPr id="1031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445" y="4005064"/>
                <a:ext cx="4762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uppe 16"/>
              <p:cNvGrpSpPr/>
              <p:nvPr/>
            </p:nvGrpSpPr>
            <p:grpSpPr>
              <a:xfrm>
                <a:off x="3707904" y="4360231"/>
                <a:ext cx="878632" cy="941643"/>
                <a:chOff x="4572000" y="4437112"/>
                <a:chExt cx="878632" cy="941643"/>
              </a:xfrm>
            </p:grpSpPr>
            <p:pic>
              <p:nvPicPr>
                <p:cNvPr id="25" name="Picture 7"/>
                <p:cNvPicPr>
                  <a:picLocks noChangeArrowheads="1"/>
                </p:cNvPicPr>
                <p:nvPr/>
              </p:nvPicPr>
              <p:blipFill>
                <a:blip r:embed="rId4" cstate="print"/>
                <a:srcRect/>
                <a:stretch>
                  <a:fillRect/>
                </a:stretch>
              </p:blipFill>
              <p:spPr bwMode="auto">
                <a:xfrm>
                  <a:off x="4572000" y="4437112"/>
                  <a:ext cx="863600" cy="536575"/>
                </a:xfrm>
                <a:prstGeom prst="rect">
                  <a:avLst/>
                </a:prstGeom>
                <a:noFill/>
                <a:ln w="12700">
                  <a:noFill/>
                  <a:miter lim="800000"/>
                  <a:headEnd/>
                  <a:tailEnd/>
                </a:ln>
                <a:effectLst/>
              </p:spPr>
            </p:pic>
            <p:sp>
              <p:nvSpPr>
                <p:cNvPr id="26" name="Text Box 25"/>
                <p:cNvSpPr txBox="1">
                  <a:spLocks noChangeArrowheads="1"/>
                </p:cNvSpPr>
                <p:nvPr/>
              </p:nvSpPr>
              <p:spPr bwMode="auto">
                <a:xfrm>
                  <a:off x="4612432" y="4867846"/>
                  <a:ext cx="838200" cy="510909"/>
                </a:xfrm>
                <a:prstGeom prst="rect">
                  <a:avLst/>
                </a:prstGeom>
                <a:noFill/>
                <a:ln w="9525">
                  <a:noFill/>
                  <a:miter lim="800000"/>
                  <a:headEnd/>
                  <a:tailEnd/>
                </a:ln>
                <a:effectLst/>
              </p:spPr>
              <p:txBody>
                <a:bodyPr>
                  <a:spAutoFit/>
                </a:bodyPr>
                <a:lstStyle/>
                <a:p>
                  <a:pPr algn="ctr" eaLnBrk="0" fontAlgn="base" hangingPunct="0">
                    <a:lnSpc>
                      <a:spcPct val="85000"/>
                    </a:lnSpc>
                    <a:spcBef>
                      <a:spcPct val="50000"/>
                    </a:spcBef>
                    <a:spcAft>
                      <a:spcPct val="0"/>
                    </a:spcAft>
                    <a:buClr>
                      <a:srgbClr val="336600"/>
                    </a:buClr>
                  </a:pPr>
                  <a:r>
                    <a:rPr lang="da-DK" sz="1600" dirty="0" err="1">
                      <a:solidFill>
                        <a:srgbClr val="000066"/>
                      </a:solidFill>
                      <a:latin typeface="Arial Narrow" pitchFamily="34" charset="0"/>
                    </a:rPr>
                    <a:t>HjemmeRouter</a:t>
                  </a:r>
                  <a:endParaRPr lang="da-DK" sz="1600" dirty="0">
                    <a:solidFill>
                      <a:srgbClr val="000066"/>
                    </a:solidFill>
                    <a:latin typeface="Arial Narrow" pitchFamily="34" charset="0"/>
                  </a:endParaRPr>
                </a:p>
              </p:txBody>
            </p:sp>
          </p:grpSp>
        </p:grpSp>
        <p:grpSp>
          <p:nvGrpSpPr>
            <p:cNvPr id="120" name="Gruppe 119"/>
            <p:cNvGrpSpPr/>
            <p:nvPr/>
          </p:nvGrpSpPr>
          <p:grpSpPr>
            <a:xfrm>
              <a:off x="1675955" y="5371324"/>
              <a:ext cx="2228549" cy="1077218"/>
              <a:chOff x="6821957" y="5517232"/>
              <a:chExt cx="2228549" cy="1077218"/>
            </a:xfrm>
          </p:grpSpPr>
          <p:sp>
            <p:nvSpPr>
              <p:cNvPr id="118" name="Tekstboks 117"/>
              <p:cNvSpPr txBox="1"/>
              <p:nvPr/>
            </p:nvSpPr>
            <p:spPr>
              <a:xfrm>
                <a:off x="6948264" y="5517232"/>
                <a:ext cx="2102242" cy="1077218"/>
              </a:xfrm>
              <a:prstGeom prst="rect">
                <a:avLst/>
              </a:prstGeom>
              <a:noFill/>
            </p:spPr>
            <p:txBody>
              <a:bodyPr wrap="none" rtlCol="0">
                <a:spAutoFit/>
              </a:bodyPr>
              <a:lstStyle/>
              <a:p>
                <a:pPr eaLnBrk="0" fontAlgn="base" hangingPunct="0">
                  <a:lnSpc>
                    <a:spcPct val="85000"/>
                  </a:lnSpc>
                  <a:spcBef>
                    <a:spcPct val="20000"/>
                  </a:spcBef>
                  <a:spcAft>
                    <a:spcPct val="0"/>
                  </a:spcAft>
                  <a:buClr>
                    <a:srgbClr val="336600"/>
                  </a:buClr>
                </a:pPr>
                <a:r>
                  <a:rPr lang="da-DK" sz="1600" dirty="0">
                    <a:solidFill>
                      <a:srgbClr val="000066"/>
                    </a:solidFill>
                    <a:latin typeface="Arial Narrow" pitchFamily="34" charset="0"/>
                  </a:rPr>
                  <a:t>1. Prioritet Voice (telefoni)</a:t>
                </a:r>
              </a:p>
              <a:p>
                <a:pPr eaLnBrk="0" fontAlgn="base" hangingPunct="0">
                  <a:lnSpc>
                    <a:spcPct val="85000"/>
                  </a:lnSpc>
                  <a:spcBef>
                    <a:spcPct val="20000"/>
                  </a:spcBef>
                  <a:spcAft>
                    <a:spcPct val="0"/>
                  </a:spcAft>
                  <a:buClr>
                    <a:srgbClr val="336600"/>
                  </a:buClr>
                </a:pPr>
                <a:r>
                  <a:rPr lang="da-DK" sz="1600" dirty="0">
                    <a:solidFill>
                      <a:srgbClr val="000066"/>
                    </a:solidFill>
                    <a:latin typeface="Arial Narrow" pitchFamily="34" charset="0"/>
                  </a:rPr>
                  <a:t>2. Prioritet Video</a:t>
                </a:r>
              </a:p>
              <a:p>
                <a:pPr eaLnBrk="0" fontAlgn="base" hangingPunct="0">
                  <a:lnSpc>
                    <a:spcPct val="85000"/>
                  </a:lnSpc>
                  <a:spcBef>
                    <a:spcPct val="20000"/>
                  </a:spcBef>
                  <a:spcAft>
                    <a:spcPct val="0"/>
                  </a:spcAft>
                  <a:buClr>
                    <a:srgbClr val="336600"/>
                  </a:buClr>
                </a:pPr>
                <a:r>
                  <a:rPr lang="da-DK" sz="1600" dirty="0">
                    <a:solidFill>
                      <a:srgbClr val="000066"/>
                    </a:solidFill>
                    <a:latin typeface="Arial Narrow" pitchFamily="34" charset="0"/>
                  </a:rPr>
                  <a:t>3. Prioritet Best </a:t>
                </a:r>
                <a:r>
                  <a:rPr lang="da-DK" sz="1600" dirty="0" err="1">
                    <a:solidFill>
                      <a:srgbClr val="000066"/>
                    </a:solidFill>
                    <a:latin typeface="Arial Narrow" pitchFamily="34" charset="0"/>
                  </a:rPr>
                  <a:t>Effort</a:t>
                </a:r>
                <a:endParaRPr lang="da-DK" sz="1600" dirty="0">
                  <a:solidFill>
                    <a:srgbClr val="000066"/>
                  </a:solidFill>
                  <a:latin typeface="Arial Narrow" pitchFamily="34" charset="0"/>
                </a:endParaRPr>
              </a:p>
              <a:p>
                <a:pPr eaLnBrk="0" fontAlgn="base" hangingPunct="0">
                  <a:lnSpc>
                    <a:spcPct val="85000"/>
                  </a:lnSpc>
                  <a:spcBef>
                    <a:spcPct val="20000"/>
                  </a:spcBef>
                  <a:spcAft>
                    <a:spcPct val="0"/>
                  </a:spcAft>
                  <a:buClr>
                    <a:srgbClr val="336600"/>
                  </a:buClr>
                </a:pPr>
                <a:r>
                  <a:rPr lang="da-DK" sz="1600" dirty="0">
                    <a:solidFill>
                      <a:srgbClr val="000066"/>
                    </a:solidFill>
                    <a:latin typeface="Arial Narrow" pitchFamily="34" charset="0"/>
                  </a:rPr>
                  <a:t>4. Prioritet Background</a:t>
                </a:r>
              </a:p>
            </p:txBody>
          </p:sp>
          <p:sp>
            <p:nvSpPr>
              <p:cNvPr id="119" name="Rektangel 118"/>
              <p:cNvSpPr/>
              <p:nvPr/>
            </p:nvSpPr>
            <p:spPr bwMode="auto">
              <a:xfrm>
                <a:off x="6825514" y="5567974"/>
                <a:ext cx="144016" cy="1440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1" name="Rektangel 120"/>
              <p:cNvSpPr/>
              <p:nvPr/>
            </p:nvSpPr>
            <p:spPr bwMode="auto">
              <a:xfrm>
                <a:off x="6829052" y="5826704"/>
                <a:ext cx="144016" cy="144016"/>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2" name="Rektangel 121"/>
              <p:cNvSpPr/>
              <p:nvPr/>
            </p:nvSpPr>
            <p:spPr bwMode="auto">
              <a:xfrm>
                <a:off x="6821957" y="6085434"/>
                <a:ext cx="144016" cy="14401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3" name="Rektangel 122"/>
              <p:cNvSpPr/>
              <p:nvPr/>
            </p:nvSpPr>
            <p:spPr bwMode="auto">
              <a:xfrm>
                <a:off x="6825495" y="6330586"/>
                <a:ext cx="144016" cy="14401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sp>
          <p:nvSpPr>
            <p:cNvPr id="125" name="Rektangel 124"/>
            <p:cNvSpPr/>
            <p:nvPr/>
          </p:nvSpPr>
          <p:spPr bwMode="auto">
            <a:xfrm>
              <a:off x="2586485" y="4540111"/>
              <a:ext cx="144016" cy="1440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6" name="Rektangel 125"/>
            <p:cNvSpPr/>
            <p:nvPr/>
          </p:nvSpPr>
          <p:spPr bwMode="auto">
            <a:xfrm>
              <a:off x="2815475" y="4546642"/>
              <a:ext cx="144016" cy="144016"/>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7" name="Rektangel 126"/>
            <p:cNvSpPr/>
            <p:nvPr/>
          </p:nvSpPr>
          <p:spPr bwMode="auto">
            <a:xfrm>
              <a:off x="3059832" y="4553775"/>
              <a:ext cx="144016" cy="14401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8" name="Rektangel 127"/>
            <p:cNvSpPr/>
            <p:nvPr/>
          </p:nvSpPr>
          <p:spPr bwMode="auto">
            <a:xfrm>
              <a:off x="3319531" y="4553775"/>
              <a:ext cx="144016" cy="14401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4" name="Højrepil 123"/>
            <p:cNvSpPr/>
            <p:nvPr/>
          </p:nvSpPr>
          <p:spPr bwMode="auto">
            <a:xfrm>
              <a:off x="2453927" y="4781897"/>
              <a:ext cx="1183456" cy="225896"/>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1" name="Højrepil 130"/>
            <p:cNvSpPr/>
            <p:nvPr/>
          </p:nvSpPr>
          <p:spPr bwMode="auto">
            <a:xfrm>
              <a:off x="4785241" y="4798123"/>
              <a:ext cx="1224135" cy="225896"/>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2" name="Rektangel 131"/>
            <p:cNvSpPr/>
            <p:nvPr/>
          </p:nvSpPr>
          <p:spPr bwMode="auto">
            <a:xfrm>
              <a:off x="5666992" y="4565407"/>
              <a:ext cx="144016" cy="1440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3" name="Rektangel 132"/>
            <p:cNvSpPr/>
            <p:nvPr/>
          </p:nvSpPr>
          <p:spPr bwMode="auto">
            <a:xfrm>
              <a:off x="5450191" y="4564525"/>
              <a:ext cx="144016" cy="144016"/>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4" name="Rektangel 133"/>
            <p:cNvSpPr/>
            <p:nvPr/>
          </p:nvSpPr>
          <p:spPr bwMode="auto">
            <a:xfrm>
              <a:off x="5233038" y="4563643"/>
              <a:ext cx="144016" cy="144016"/>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5" name="Rektangel 134"/>
            <p:cNvSpPr/>
            <p:nvPr/>
          </p:nvSpPr>
          <p:spPr bwMode="auto">
            <a:xfrm>
              <a:off x="4994721" y="4563643"/>
              <a:ext cx="144016" cy="144016"/>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nvGrpSpPr>
            <p:cNvPr id="140" name="Gruppe 139"/>
            <p:cNvGrpSpPr/>
            <p:nvPr/>
          </p:nvGrpSpPr>
          <p:grpSpPr>
            <a:xfrm>
              <a:off x="6337726" y="3876449"/>
              <a:ext cx="576064" cy="832092"/>
              <a:chOff x="5580112" y="4149080"/>
              <a:chExt cx="700088" cy="1018853"/>
            </a:xfrm>
          </p:grpSpPr>
          <p:grpSp>
            <p:nvGrpSpPr>
              <p:cNvPr id="218" name="Group 11"/>
              <p:cNvGrpSpPr>
                <a:grpSpLocks/>
              </p:cNvGrpSpPr>
              <p:nvPr/>
            </p:nvGrpSpPr>
            <p:grpSpPr bwMode="auto">
              <a:xfrm>
                <a:off x="5580112" y="4509127"/>
                <a:ext cx="700088" cy="658815"/>
                <a:chOff x="3214" y="1462"/>
                <a:chExt cx="441" cy="415"/>
              </a:xfrm>
            </p:grpSpPr>
            <p:sp>
              <p:nvSpPr>
                <p:cNvPr id="220" name="Rectangle 12"/>
                <p:cNvSpPr>
                  <a:spLocks noChangeArrowheads="1"/>
                </p:cNvSpPr>
                <p:nvPr/>
              </p:nvSpPr>
              <p:spPr bwMode="auto">
                <a:xfrm>
                  <a:off x="3214" y="1741"/>
                  <a:ext cx="398" cy="76"/>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1" name="Rectangle 13"/>
                <p:cNvSpPr>
                  <a:spLocks noChangeArrowheads="1"/>
                </p:cNvSpPr>
                <p:nvPr/>
              </p:nvSpPr>
              <p:spPr bwMode="auto">
                <a:xfrm>
                  <a:off x="3214" y="1741"/>
                  <a:ext cx="398" cy="7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2" name="Freeform 14"/>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3" name="Freeform 15"/>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4" name="Line 16"/>
                <p:cNvSpPr>
                  <a:spLocks noChangeShapeType="1"/>
                </p:cNvSpPr>
                <p:nvPr/>
              </p:nvSpPr>
              <p:spPr bwMode="auto">
                <a:xfrm flipH="1">
                  <a:off x="3494" y="1775"/>
                  <a:ext cx="96" cy="1"/>
                </a:xfrm>
                <a:prstGeom prst="line">
                  <a:avLst/>
                </a:prstGeom>
                <a:noFill/>
                <a:ln w="0">
                  <a:solidFill>
                    <a:srgbClr val="000000"/>
                  </a:solid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5" name="Freeform 17"/>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6" name="Freeform 18"/>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7" name="Freeform 19"/>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8" name="Freeform 20"/>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9" name="Freeform 21"/>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0" name="Freeform 22"/>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1" name="Rectangle 23"/>
                <p:cNvSpPr>
                  <a:spLocks noChangeArrowheads="1"/>
                </p:cNvSpPr>
                <p:nvPr/>
              </p:nvSpPr>
              <p:spPr bwMode="auto">
                <a:xfrm>
                  <a:off x="3216" y="1866"/>
                  <a:ext cx="307" cy="11"/>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2" name="Rectangle 24"/>
                <p:cNvSpPr>
                  <a:spLocks noChangeArrowheads="1"/>
                </p:cNvSpPr>
                <p:nvPr/>
              </p:nvSpPr>
              <p:spPr bwMode="auto">
                <a:xfrm>
                  <a:off x="3216" y="1866"/>
                  <a:ext cx="307" cy="11"/>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3" name="Freeform 25"/>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4" name="Freeform 26"/>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0">
                  <a:solidFill>
                    <a:srgbClr val="000000"/>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5" name="Freeform 27"/>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6" name="Freeform 28"/>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7" name="Rectangle 29"/>
                <p:cNvSpPr>
                  <a:spLocks noChangeArrowheads="1"/>
                </p:cNvSpPr>
                <p:nvPr/>
              </p:nvSpPr>
              <p:spPr bwMode="auto">
                <a:xfrm>
                  <a:off x="3272" y="1497"/>
                  <a:ext cx="278" cy="21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8" name="Rectangle 30"/>
                <p:cNvSpPr>
                  <a:spLocks noChangeArrowheads="1"/>
                </p:cNvSpPr>
                <p:nvPr/>
              </p:nvSpPr>
              <p:spPr bwMode="auto">
                <a:xfrm>
                  <a:off x="3297" y="1520"/>
                  <a:ext cx="229" cy="170"/>
                </a:xfrm>
                <a:prstGeom prst="rect">
                  <a:avLst/>
                </a:prstGeom>
                <a:solidFill>
                  <a:srgbClr val="FFFFFF"/>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9" name="Freeform 31"/>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40" name="Freeform 32"/>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pic>
            <p:nvPicPr>
              <p:cNvPr id="219" name="Picture 2" descr="http://symphony.lotus.com/software/lotus/symphony/gallery.nsf/atom_clipArt/8A4EAB367F3D353E8525759600332AC7/$File/WirelessAccessPoint.png"/>
              <p:cNvPicPr>
                <a:picLocks noChangeAspect="1" noChangeArrowheads="1"/>
              </p:cNvPicPr>
              <p:nvPr/>
            </p:nvPicPr>
            <p:blipFill>
              <a:blip r:embed="rId5" cstate="print"/>
              <a:srcRect r="50588" b="50000"/>
              <a:stretch>
                <a:fillRect/>
              </a:stretch>
            </p:blipFill>
            <p:spPr bwMode="auto">
              <a:xfrm>
                <a:off x="5580112" y="4149080"/>
                <a:ext cx="432048" cy="360040"/>
              </a:xfrm>
              <a:prstGeom prst="rect">
                <a:avLst/>
              </a:prstGeom>
              <a:noFill/>
            </p:spPr>
          </p:pic>
        </p:grpSp>
        <p:grpSp>
          <p:nvGrpSpPr>
            <p:cNvPr id="142" name="Gruppe 141"/>
            <p:cNvGrpSpPr/>
            <p:nvPr/>
          </p:nvGrpSpPr>
          <p:grpSpPr>
            <a:xfrm>
              <a:off x="6302425" y="4765867"/>
              <a:ext cx="576064" cy="832092"/>
              <a:chOff x="5580112" y="4149080"/>
              <a:chExt cx="700088" cy="1018853"/>
            </a:xfrm>
          </p:grpSpPr>
          <p:grpSp>
            <p:nvGrpSpPr>
              <p:cNvPr id="193" name="Group 11"/>
              <p:cNvGrpSpPr>
                <a:grpSpLocks/>
              </p:cNvGrpSpPr>
              <p:nvPr/>
            </p:nvGrpSpPr>
            <p:grpSpPr bwMode="auto">
              <a:xfrm>
                <a:off x="5580112" y="4509127"/>
                <a:ext cx="700088" cy="658815"/>
                <a:chOff x="3214" y="1462"/>
                <a:chExt cx="441" cy="415"/>
              </a:xfrm>
            </p:grpSpPr>
            <p:sp>
              <p:nvSpPr>
                <p:cNvPr id="195" name="Rectangle 12"/>
                <p:cNvSpPr>
                  <a:spLocks noChangeArrowheads="1"/>
                </p:cNvSpPr>
                <p:nvPr/>
              </p:nvSpPr>
              <p:spPr bwMode="auto">
                <a:xfrm>
                  <a:off x="3214" y="1741"/>
                  <a:ext cx="398" cy="76"/>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96" name="Rectangle 13"/>
                <p:cNvSpPr>
                  <a:spLocks noChangeArrowheads="1"/>
                </p:cNvSpPr>
                <p:nvPr/>
              </p:nvSpPr>
              <p:spPr bwMode="auto">
                <a:xfrm>
                  <a:off x="3214" y="1741"/>
                  <a:ext cx="398" cy="7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97" name="Freeform 14"/>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98" name="Freeform 15"/>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99" name="Line 16"/>
                <p:cNvSpPr>
                  <a:spLocks noChangeShapeType="1"/>
                </p:cNvSpPr>
                <p:nvPr/>
              </p:nvSpPr>
              <p:spPr bwMode="auto">
                <a:xfrm flipH="1">
                  <a:off x="3494" y="1775"/>
                  <a:ext cx="96" cy="1"/>
                </a:xfrm>
                <a:prstGeom prst="line">
                  <a:avLst/>
                </a:prstGeom>
                <a:noFill/>
                <a:ln w="0">
                  <a:solidFill>
                    <a:srgbClr val="000000"/>
                  </a:solid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0" name="Freeform 17"/>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1" name="Freeform 18"/>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2" name="Freeform 19"/>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3" name="Freeform 20"/>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4" name="Freeform 21"/>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5" name="Freeform 22"/>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6" name="Rectangle 23"/>
                <p:cNvSpPr>
                  <a:spLocks noChangeArrowheads="1"/>
                </p:cNvSpPr>
                <p:nvPr/>
              </p:nvSpPr>
              <p:spPr bwMode="auto">
                <a:xfrm>
                  <a:off x="3216" y="1866"/>
                  <a:ext cx="307" cy="11"/>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7" name="Rectangle 24"/>
                <p:cNvSpPr>
                  <a:spLocks noChangeArrowheads="1"/>
                </p:cNvSpPr>
                <p:nvPr/>
              </p:nvSpPr>
              <p:spPr bwMode="auto">
                <a:xfrm>
                  <a:off x="3216" y="1866"/>
                  <a:ext cx="307" cy="11"/>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8" name="Freeform 25"/>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9" name="Freeform 26"/>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0">
                  <a:solidFill>
                    <a:srgbClr val="000000"/>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0" name="Freeform 27"/>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1" name="Freeform 28"/>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2" name="Rectangle 29"/>
                <p:cNvSpPr>
                  <a:spLocks noChangeArrowheads="1"/>
                </p:cNvSpPr>
                <p:nvPr/>
              </p:nvSpPr>
              <p:spPr bwMode="auto">
                <a:xfrm>
                  <a:off x="3272" y="1497"/>
                  <a:ext cx="278" cy="21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3" name="Rectangle 30"/>
                <p:cNvSpPr>
                  <a:spLocks noChangeArrowheads="1"/>
                </p:cNvSpPr>
                <p:nvPr/>
              </p:nvSpPr>
              <p:spPr bwMode="auto">
                <a:xfrm>
                  <a:off x="3297" y="1520"/>
                  <a:ext cx="229" cy="170"/>
                </a:xfrm>
                <a:prstGeom prst="rect">
                  <a:avLst/>
                </a:prstGeom>
                <a:solidFill>
                  <a:srgbClr val="FFFFFF"/>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4" name="Freeform 31"/>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5" name="Freeform 32"/>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pic>
            <p:nvPicPr>
              <p:cNvPr id="194" name="Picture 2" descr="http://symphony.lotus.com/software/lotus/symphony/gallery.nsf/atom_clipArt/8A4EAB367F3D353E8525759600332AC7/$File/WirelessAccessPoint.png"/>
              <p:cNvPicPr>
                <a:picLocks noChangeAspect="1" noChangeArrowheads="1"/>
              </p:cNvPicPr>
              <p:nvPr/>
            </p:nvPicPr>
            <p:blipFill>
              <a:blip r:embed="rId5" cstate="print"/>
              <a:srcRect r="50588" b="50000"/>
              <a:stretch>
                <a:fillRect/>
              </a:stretch>
            </p:blipFill>
            <p:spPr bwMode="auto">
              <a:xfrm>
                <a:off x="5580112" y="4149080"/>
                <a:ext cx="432048" cy="360040"/>
              </a:xfrm>
              <a:prstGeom prst="rect">
                <a:avLst/>
              </a:prstGeom>
              <a:noFill/>
            </p:spPr>
          </p:pic>
        </p:grpSp>
        <p:cxnSp>
          <p:nvCxnSpPr>
            <p:cNvPr id="1031176" name="Buet forbindelse 1031175"/>
            <p:cNvCxnSpPr>
              <a:stCxn id="135" idx="0"/>
              <a:endCxn id="132" idx="0"/>
            </p:cNvCxnSpPr>
            <p:nvPr/>
          </p:nvCxnSpPr>
          <p:spPr bwMode="auto">
            <a:xfrm rot="16200000" flipH="1">
              <a:off x="5401982" y="4228390"/>
              <a:ext cx="1764" cy="672271"/>
            </a:xfrm>
            <a:prstGeom prst="curvedConnector3">
              <a:avLst>
                <a:gd name="adj1" fmla="val -18383957"/>
              </a:avLst>
            </a:prstGeom>
            <a:noFill/>
            <a:ln w="9525" cap="flat" cmpd="sng" algn="ctr">
              <a:solidFill>
                <a:schemeClr val="tx1"/>
              </a:solidFill>
              <a:prstDash val="solid"/>
              <a:round/>
              <a:headEnd type="arrow" w="med" len="med"/>
              <a:tailEnd type="arrow" w="med" len="med"/>
            </a:ln>
            <a:effectLst/>
          </p:spPr>
        </p:cxnSp>
        <p:cxnSp>
          <p:nvCxnSpPr>
            <p:cNvPr id="1031179" name="Buet forbindelse 1031178"/>
            <p:cNvCxnSpPr>
              <a:stCxn id="134" idx="0"/>
              <a:endCxn id="133" idx="0"/>
            </p:cNvCxnSpPr>
            <p:nvPr/>
          </p:nvCxnSpPr>
          <p:spPr bwMode="auto">
            <a:xfrm rot="16200000" flipH="1">
              <a:off x="5413181" y="4455508"/>
              <a:ext cx="882" cy="217153"/>
            </a:xfrm>
            <a:prstGeom prst="curvedConnector3">
              <a:avLst>
                <a:gd name="adj1" fmla="val -25918367"/>
              </a:avLst>
            </a:prstGeom>
            <a:noFill/>
            <a:ln w="9525" cap="flat" cmpd="sng" algn="ctr">
              <a:solidFill>
                <a:schemeClr val="tx1"/>
              </a:solidFill>
              <a:prstDash val="solid"/>
              <a:round/>
              <a:headEnd type="arrow" w="med" len="med"/>
              <a:tailEnd type="arrow" w="med" len="med"/>
            </a:ln>
            <a:effectLst/>
          </p:spPr>
        </p:cxnSp>
      </p:grpSp>
    </p:spTree>
    <p:extLst>
      <p:ext uri="{BB962C8B-B14F-4D97-AF65-F5344CB8AC3E}">
        <p14:creationId xmlns:p14="http://schemas.microsoft.com/office/powerpoint/2010/main" val="271572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ISM frekvensbånd</a:t>
            </a:r>
          </a:p>
        </p:txBody>
      </p:sp>
      <p:sp>
        <p:nvSpPr>
          <p:cNvPr id="3" name="Pladsholder til indhold 2"/>
          <p:cNvSpPr>
            <a:spLocks noGrp="1"/>
          </p:cNvSpPr>
          <p:nvPr>
            <p:ph idx="1"/>
          </p:nvPr>
        </p:nvSpPr>
        <p:spPr>
          <a:xfrm>
            <a:off x="1991544" y="908720"/>
            <a:ext cx="8424936" cy="5492080"/>
          </a:xfrm>
        </p:spPr>
        <p:txBody>
          <a:bodyPr/>
          <a:lstStyle/>
          <a:p>
            <a:r>
              <a:rPr lang="da-DK" sz="2200" dirty="0"/>
              <a:t>ISM frekvens båndet (</a:t>
            </a:r>
            <a:r>
              <a:rPr lang="da-DK" sz="2200" b="1" dirty="0"/>
              <a:t>I</a:t>
            </a:r>
            <a:r>
              <a:rPr lang="da-DK" sz="2200" dirty="0"/>
              <a:t>ndustrial, </a:t>
            </a:r>
            <a:r>
              <a:rPr lang="da-DK" sz="2200" b="1" dirty="0"/>
              <a:t>S</a:t>
            </a:r>
            <a:r>
              <a:rPr lang="da-DK" sz="2200" dirty="0"/>
              <a:t>cientific, and </a:t>
            </a:r>
            <a:r>
              <a:rPr lang="da-DK" sz="2200" b="1" dirty="0"/>
              <a:t>M</a:t>
            </a:r>
            <a:r>
              <a:rPr lang="da-DK" sz="2200" dirty="0"/>
              <a:t>edical) bruges i industrien, til videnskabelige formål og i medicinsk udstyr. </a:t>
            </a:r>
          </a:p>
          <a:p>
            <a:r>
              <a:rPr lang="da-DK" sz="2200" dirty="0"/>
              <a:t>Frekvenserne kan benyttes licensfrit og udstyret kan godt være typegodkendt.</a:t>
            </a:r>
          </a:p>
        </p:txBody>
      </p:sp>
      <p:graphicFrame>
        <p:nvGraphicFramePr>
          <p:cNvPr id="4" name="Tabel 3"/>
          <p:cNvGraphicFramePr>
            <a:graphicFrameLocks noGrp="1"/>
          </p:cNvGraphicFramePr>
          <p:nvPr/>
        </p:nvGraphicFramePr>
        <p:xfrm>
          <a:off x="1991544" y="2204864"/>
          <a:ext cx="8352928" cy="3870960"/>
        </p:xfrm>
        <a:graphic>
          <a:graphicData uri="http://schemas.openxmlformats.org/drawingml/2006/table">
            <a:tbl>
              <a:tblPr firstRow="1" bandRow="1">
                <a:tableStyleId>{5C22544A-7EE6-4342-B048-85BDC9FD1C3A}</a:tableStyleId>
              </a:tblPr>
              <a:tblGrid>
                <a:gridCol w="4249735">
                  <a:extLst>
                    <a:ext uri="{9D8B030D-6E8A-4147-A177-3AD203B41FA5}">
                      <a16:colId xmlns:a16="http://schemas.microsoft.com/office/drawing/2014/main" val="20000"/>
                    </a:ext>
                  </a:extLst>
                </a:gridCol>
                <a:gridCol w="4103193">
                  <a:extLst>
                    <a:ext uri="{9D8B030D-6E8A-4147-A177-3AD203B41FA5}">
                      <a16:colId xmlns:a16="http://schemas.microsoft.com/office/drawing/2014/main" val="20001"/>
                    </a:ext>
                  </a:extLst>
                </a:gridCol>
              </a:tblGrid>
              <a:tr h="370840">
                <a:tc>
                  <a:txBody>
                    <a:bodyPr/>
                    <a:lstStyle/>
                    <a:p>
                      <a:pPr algn="ctr"/>
                      <a:r>
                        <a:rPr lang="da-DK" sz="2000" dirty="0"/>
                        <a:t>Frekvensbånd</a:t>
                      </a:r>
                    </a:p>
                  </a:txBody>
                  <a:tcPr/>
                </a:tc>
                <a:tc>
                  <a:txBody>
                    <a:bodyPr/>
                    <a:lstStyle/>
                    <a:p>
                      <a:pPr algn="ctr"/>
                      <a:r>
                        <a:rPr lang="da-DK" sz="2000" dirty="0"/>
                        <a:t>Anvendelse</a:t>
                      </a:r>
                    </a:p>
                  </a:txBody>
                  <a:tcPr/>
                </a:tc>
                <a:extLst>
                  <a:ext uri="{0D108BD9-81ED-4DB2-BD59-A6C34878D82A}">
                    <a16:rowId xmlns:a16="http://schemas.microsoft.com/office/drawing/2014/main" val="10000"/>
                  </a:ext>
                </a:extLst>
              </a:tr>
              <a:tr h="370840">
                <a:tc>
                  <a:txBody>
                    <a:bodyPr/>
                    <a:lstStyle/>
                    <a:p>
                      <a:pPr algn="ctr"/>
                      <a:r>
                        <a:rPr lang="da-DK" sz="2000" dirty="0"/>
                        <a:t>13,553 - 13,567 MHz</a:t>
                      </a:r>
                    </a:p>
                  </a:txBody>
                  <a:tcPr/>
                </a:tc>
                <a:tc>
                  <a:txBody>
                    <a:bodyPr/>
                    <a:lstStyle/>
                    <a:p>
                      <a:pPr algn="ctr"/>
                      <a:r>
                        <a:rPr lang="da-DK" sz="2000" dirty="0"/>
                        <a:t>radiotags (Smart Tags) </a:t>
                      </a:r>
                    </a:p>
                  </a:txBody>
                  <a:tcPr/>
                </a:tc>
                <a:extLst>
                  <a:ext uri="{0D108BD9-81ED-4DB2-BD59-A6C34878D82A}">
                    <a16:rowId xmlns:a16="http://schemas.microsoft.com/office/drawing/2014/main" val="10001"/>
                  </a:ext>
                </a:extLst>
              </a:tr>
              <a:tr h="370840">
                <a:tc>
                  <a:txBody>
                    <a:bodyPr/>
                    <a:lstStyle/>
                    <a:p>
                      <a:pPr algn="ctr"/>
                      <a:r>
                        <a:rPr lang="da-DK" sz="2000" dirty="0"/>
                        <a:t>26,957 - 27,283 MHz og 40,66 - 40,70 MHz</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000" dirty="0"/>
                        <a:t>radiofjernstyringer </a:t>
                      </a:r>
                    </a:p>
                  </a:txBody>
                  <a:tcPr/>
                </a:tc>
                <a:extLst>
                  <a:ext uri="{0D108BD9-81ED-4DB2-BD59-A6C34878D82A}">
                    <a16:rowId xmlns:a16="http://schemas.microsoft.com/office/drawing/2014/main" val="10002"/>
                  </a:ext>
                </a:extLst>
              </a:tr>
              <a:tr h="370840">
                <a:tc>
                  <a:txBody>
                    <a:bodyPr/>
                    <a:lstStyle/>
                    <a:p>
                      <a:pPr algn="ctr"/>
                      <a:r>
                        <a:rPr lang="da-DK" sz="2000" dirty="0"/>
                        <a:t>433,05 - 434,79 MHz (meget brugt)</a:t>
                      </a:r>
                    </a:p>
                  </a:txBody>
                  <a:tcPr/>
                </a:tc>
                <a:tc>
                  <a:txBody>
                    <a:bodyPr/>
                    <a:lstStyle/>
                    <a:p>
                      <a:pPr algn="ctr"/>
                      <a:r>
                        <a:rPr lang="da-DK" sz="2000" dirty="0"/>
                        <a:t>Babyalarm,</a:t>
                      </a:r>
                      <a:r>
                        <a:rPr lang="da-DK" sz="2000" baseline="0" dirty="0"/>
                        <a:t> </a:t>
                      </a:r>
                      <a:r>
                        <a:rPr lang="da-DK" sz="2000" dirty="0"/>
                        <a:t>Trådløs termometer, bilnøgle, fjernbetjening og alarmsystemer.</a:t>
                      </a:r>
                    </a:p>
                  </a:txBody>
                  <a:tcPr/>
                </a:tc>
                <a:extLst>
                  <a:ext uri="{0D108BD9-81ED-4DB2-BD59-A6C34878D82A}">
                    <a16:rowId xmlns:a16="http://schemas.microsoft.com/office/drawing/2014/main" val="10003"/>
                  </a:ext>
                </a:extLst>
              </a:tr>
              <a:tr h="370840">
                <a:tc>
                  <a:txBody>
                    <a:bodyPr/>
                    <a:lstStyle/>
                    <a:p>
                      <a:pPr algn="ctr"/>
                      <a:r>
                        <a:rPr lang="da-DK" sz="2000" dirty="0"/>
                        <a:t>868,0</a:t>
                      </a:r>
                      <a:r>
                        <a:rPr lang="da-DK" sz="2000" baseline="0" dirty="0"/>
                        <a:t> </a:t>
                      </a:r>
                      <a:r>
                        <a:rPr lang="da-DK" sz="2000" dirty="0"/>
                        <a:t>- 870,0 MHz</a:t>
                      </a:r>
                    </a:p>
                  </a:txBody>
                  <a:tcPr/>
                </a:tc>
                <a:tc>
                  <a:txBody>
                    <a:bodyPr/>
                    <a:lstStyle/>
                    <a:p>
                      <a:pPr algn="ctr"/>
                      <a:r>
                        <a:rPr lang="da-DK" sz="2000" dirty="0"/>
                        <a:t>Alarmer, hovedtelefon og højttalere</a:t>
                      </a:r>
                    </a:p>
                  </a:txBody>
                  <a:tcPr/>
                </a:tc>
                <a:extLst>
                  <a:ext uri="{0D108BD9-81ED-4DB2-BD59-A6C34878D82A}">
                    <a16:rowId xmlns:a16="http://schemas.microsoft.com/office/drawing/2014/main" val="10004"/>
                  </a:ext>
                </a:extLst>
              </a:tr>
              <a:tr h="370840">
                <a:tc>
                  <a:txBody>
                    <a:bodyPr/>
                    <a:lstStyle/>
                    <a:p>
                      <a:pPr algn="ctr"/>
                      <a:endParaRPr lang="da-DK" sz="2000" dirty="0"/>
                    </a:p>
                  </a:txBody>
                  <a:tcPr/>
                </a:tc>
                <a:tc>
                  <a:txBody>
                    <a:bodyPr/>
                    <a:lstStyle/>
                    <a:p>
                      <a:pPr algn="ctr"/>
                      <a:endParaRPr lang="da-DK" sz="2000" dirty="0"/>
                    </a:p>
                  </a:txBody>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000" dirty="0"/>
                        <a:t>2,400 - 2,500 GHz  (meget brugt)</a:t>
                      </a:r>
                    </a:p>
                  </a:txBody>
                  <a:tcPr/>
                </a:tc>
                <a:tc>
                  <a:txBody>
                    <a:bodyPr/>
                    <a:lstStyle/>
                    <a:p>
                      <a:pPr algn="ctr"/>
                      <a:r>
                        <a:rPr lang="da-DK" sz="2000" dirty="0"/>
                        <a:t>Wi-Fi , Bluetooth</a:t>
                      </a:r>
                    </a:p>
                  </a:txBody>
                  <a:tcPr/>
                </a:tc>
                <a:extLst>
                  <a:ext uri="{0D108BD9-81ED-4DB2-BD59-A6C34878D82A}">
                    <a16:rowId xmlns:a16="http://schemas.microsoft.com/office/drawing/2014/main" val="10006"/>
                  </a:ext>
                </a:extLst>
              </a:tr>
              <a:tr h="370840">
                <a:tc>
                  <a:txBody>
                    <a:bodyPr/>
                    <a:lstStyle/>
                    <a:p>
                      <a:pPr algn="ctr"/>
                      <a:r>
                        <a:rPr lang="da-DK" sz="2000" dirty="0"/>
                        <a:t>5,725 - 5,875 GHz</a:t>
                      </a:r>
                    </a:p>
                  </a:txBody>
                  <a:tcPr/>
                </a:tc>
                <a:tc>
                  <a:txBody>
                    <a:bodyPr/>
                    <a:lstStyle/>
                    <a:p>
                      <a:pPr algn="ctr"/>
                      <a:r>
                        <a:rPr lang="da-DK" sz="2000" dirty="0"/>
                        <a:t>Wi-Fi</a:t>
                      </a:r>
                    </a:p>
                  </a:txBody>
                  <a:tcPr/>
                </a:tc>
                <a:extLst>
                  <a:ext uri="{0D108BD9-81ED-4DB2-BD59-A6C34878D82A}">
                    <a16:rowId xmlns:a16="http://schemas.microsoft.com/office/drawing/2014/main" val="10007"/>
                  </a:ext>
                </a:extLst>
              </a:tr>
              <a:tr h="370840">
                <a:tc>
                  <a:txBody>
                    <a:bodyPr/>
                    <a:lstStyle/>
                    <a:p>
                      <a:pPr algn="ctr"/>
                      <a:r>
                        <a:rPr lang="da-DK" sz="2000" dirty="0"/>
                        <a:t>61 - 61,5 GHz</a:t>
                      </a:r>
                    </a:p>
                  </a:txBody>
                  <a:tcPr/>
                </a:tc>
                <a:tc>
                  <a:txBody>
                    <a:bodyPr/>
                    <a:lstStyle/>
                    <a:p>
                      <a:pPr algn="ctr"/>
                      <a:r>
                        <a:rPr lang="da-DK" sz="2000" dirty="0"/>
                        <a:t>Wi-Fi</a:t>
                      </a:r>
                    </a:p>
                  </a:txBody>
                  <a:tcPr/>
                </a:tc>
                <a:extLst>
                  <a:ext uri="{0D108BD9-81ED-4DB2-BD59-A6C34878D82A}">
                    <a16:rowId xmlns:a16="http://schemas.microsoft.com/office/drawing/2014/main" val="10008"/>
                  </a:ext>
                </a:extLst>
              </a:tr>
            </a:tbl>
          </a:graphicData>
        </a:graphic>
      </p:graphicFrame>
      <p:sp>
        <p:nvSpPr>
          <p:cNvPr id="5" name="Tekstboks 4"/>
          <p:cNvSpPr txBox="1"/>
          <p:nvPr/>
        </p:nvSpPr>
        <p:spPr>
          <a:xfrm>
            <a:off x="2567608" y="6237313"/>
            <a:ext cx="6242415" cy="353943"/>
          </a:xfrm>
          <a:prstGeom prst="rect">
            <a:avLst/>
          </a:prstGeom>
          <a:noFill/>
        </p:spPr>
        <p:txBody>
          <a:bodyPr wrap="none" rtlCol="0">
            <a:spAutoFit/>
          </a:bodyPr>
          <a:lstStyle/>
          <a:p>
            <a:pPr eaLnBrk="0" fontAlgn="base" hangingPunct="0">
              <a:lnSpc>
                <a:spcPct val="85000"/>
              </a:lnSpc>
              <a:spcBef>
                <a:spcPct val="20000"/>
              </a:spcBef>
              <a:spcAft>
                <a:spcPct val="0"/>
              </a:spcAft>
              <a:buClr>
                <a:srgbClr val="336600"/>
              </a:buClr>
            </a:pPr>
            <a:r>
              <a:rPr lang="da-DK" sz="2000" dirty="0">
                <a:solidFill>
                  <a:srgbClr val="000066"/>
                </a:solidFill>
                <a:latin typeface="Arial Narrow" pitchFamily="34" charset="0"/>
              </a:rPr>
              <a:t>Bemærk skemaet viser kun et udsnit af de licensfrie frekvenser</a:t>
            </a:r>
          </a:p>
        </p:txBody>
      </p:sp>
      <p:sp>
        <p:nvSpPr>
          <p:cNvPr id="6" name="Pladsholder til slidenummer 5"/>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17</a:t>
            </a:fld>
            <a:endParaRPr lang="da-DK">
              <a:solidFill>
                <a:srgbClr val="000000"/>
              </a:solidFill>
            </a:endParaRPr>
          </a:p>
        </p:txBody>
      </p:sp>
    </p:spTree>
    <p:extLst>
      <p:ext uri="{BB962C8B-B14F-4D97-AF65-F5344CB8AC3E}">
        <p14:creationId xmlns:p14="http://schemas.microsoft.com/office/powerpoint/2010/main" val="233319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da-DK"/>
              <a:t>IEEE 802.11 standarder for </a:t>
            </a:r>
            <a:r>
              <a:rPr lang="da-DK" err="1"/>
              <a:t>trådløstnetværk</a:t>
            </a:r>
            <a:endParaRPr lang="da-DK"/>
          </a:p>
        </p:txBody>
      </p:sp>
      <p:graphicFrame>
        <p:nvGraphicFramePr>
          <p:cNvPr id="2648238" name="Group 174"/>
          <p:cNvGraphicFramePr>
            <a:graphicFrameLocks noGrp="1"/>
          </p:cNvGraphicFramePr>
          <p:nvPr>
            <p:ph type="tbl" idx="1"/>
          </p:nvPr>
        </p:nvGraphicFramePr>
        <p:xfrm>
          <a:off x="1775520" y="1052736"/>
          <a:ext cx="8784976" cy="4268870"/>
        </p:xfrm>
        <a:graphic>
          <a:graphicData uri="http://schemas.openxmlformats.org/drawingml/2006/table">
            <a:tbl>
              <a:tblPr/>
              <a:tblGrid>
                <a:gridCol w="1080120">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864096">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792088">
                  <a:extLst>
                    <a:ext uri="{9D8B030D-6E8A-4147-A177-3AD203B41FA5}">
                      <a16:colId xmlns:a16="http://schemas.microsoft.com/office/drawing/2014/main" val="20007"/>
                    </a:ext>
                  </a:extLst>
                </a:gridCol>
              </a:tblGrid>
              <a:tr h="864096">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1" i="0" u="none" strike="noStrike" cap="none" normalizeH="0" baseline="0" dirty="0">
                          <a:ln>
                            <a:noFill/>
                          </a:ln>
                          <a:solidFill>
                            <a:srgbClr val="000066"/>
                          </a:solidFill>
                          <a:effectLst/>
                          <a:latin typeface="Arial Narrow" pitchFamily="34" charset="0"/>
                        </a:rPr>
                        <a:t>IEEE Protokol</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1" i="0" u="none" strike="noStrike" cap="none" normalizeH="0" baseline="0" dirty="0" err="1">
                          <a:ln>
                            <a:noFill/>
                          </a:ln>
                          <a:solidFill>
                            <a:srgbClr val="000066"/>
                          </a:solidFill>
                          <a:effectLst/>
                          <a:latin typeface="Arial Narrow" pitchFamily="34" charset="0"/>
                        </a:rPr>
                        <a:t>Frigivel-ses</a:t>
                      </a:r>
                      <a:r>
                        <a:rPr kumimoji="0" lang="da-DK" sz="2000" b="1" i="0" u="none" strike="noStrike" cap="none" normalizeH="0" baseline="0" dirty="0">
                          <a:ln>
                            <a:noFill/>
                          </a:ln>
                          <a:solidFill>
                            <a:srgbClr val="000066"/>
                          </a:solidFill>
                          <a:effectLst/>
                          <a:latin typeface="Arial Narrow" pitchFamily="34" charset="0"/>
                        </a:rPr>
                        <a:t> år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1" i="0" u="none" strike="noStrike" cap="none" normalizeH="0" baseline="0" dirty="0">
                          <a:ln>
                            <a:noFill/>
                          </a:ln>
                          <a:solidFill>
                            <a:srgbClr val="000066"/>
                          </a:solidFill>
                          <a:effectLst/>
                          <a:latin typeface="Arial Narrow" pitchFamily="34" charset="0"/>
                        </a:rPr>
                        <a:t>Bærebølge</a:t>
                      </a:r>
                      <a:br>
                        <a:rPr kumimoji="0" lang="da-DK" sz="2000" b="1" i="0" u="none" strike="noStrike" cap="none" normalizeH="0" baseline="0" dirty="0">
                          <a:ln>
                            <a:noFill/>
                          </a:ln>
                          <a:solidFill>
                            <a:srgbClr val="000066"/>
                          </a:solidFill>
                          <a:effectLst/>
                          <a:latin typeface="Arial Narrow" pitchFamily="34" charset="0"/>
                        </a:rPr>
                      </a:br>
                      <a:r>
                        <a:rPr kumimoji="0" lang="da-DK" sz="2000" b="1" i="0" u="none" strike="noStrike" cap="none" normalizeH="0" baseline="0" dirty="0">
                          <a:ln>
                            <a:noFill/>
                          </a:ln>
                          <a:solidFill>
                            <a:srgbClr val="000066"/>
                          </a:solidFill>
                          <a:effectLst/>
                          <a:latin typeface="Arial Narrow" pitchFamily="34" charset="0"/>
                        </a:rPr>
                        <a:t>Frekvens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1" i="0" u="none" strike="noStrike" cap="none" normalizeH="0" baseline="0" dirty="0">
                          <a:ln>
                            <a:noFill/>
                          </a:ln>
                          <a:solidFill>
                            <a:srgbClr val="000066"/>
                          </a:solidFill>
                          <a:effectLst/>
                          <a:latin typeface="Arial Narrow" pitchFamily="34" charset="0"/>
                        </a:rPr>
                        <a:t>Kanal </a:t>
                      </a:r>
                      <a:r>
                        <a:rPr kumimoji="0" lang="da-DK" sz="2000" b="1" i="0" u="none" strike="noStrike" cap="none" normalizeH="0" baseline="0" dirty="0" err="1">
                          <a:ln>
                            <a:noFill/>
                          </a:ln>
                          <a:solidFill>
                            <a:srgbClr val="000066"/>
                          </a:solidFill>
                          <a:effectLst/>
                          <a:latin typeface="Arial Narrow" pitchFamily="34" charset="0"/>
                        </a:rPr>
                        <a:t>bånd-bredde</a:t>
                      </a:r>
                      <a:r>
                        <a:rPr kumimoji="0" lang="da-DK" sz="2000" b="1" i="0" u="none" strike="noStrike" cap="none" normalizeH="0" baseline="0" dirty="0">
                          <a:ln>
                            <a:noFill/>
                          </a:ln>
                          <a:solidFill>
                            <a:srgbClr val="000066"/>
                          </a:solidFill>
                          <a:effectLst/>
                          <a:latin typeface="Arial Narrow" pitchFamily="34" charset="0"/>
                        </a:rPr>
                        <a:t> i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1" i="0" u="none" strike="noStrike" cap="none" normalizeH="0" baseline="0" dirty="0">
                          <a:ln>
                            <a:noFill/>
                          </a:ln>
                          <a:solidFill>
                            <a:srgbClr val="000066"/>
                          </a:solidFill>
                          <a:effectLst/>
                          <a:latin typeface="Arial Narrow" pitchFamily="34" charset="0"/>
                        </a:rPr>
                        <a:t>Max. data Hastighed</a:t>
                      </a:r>
                      <a:r>
                        <a:rPr kumimoji="0" lang="da-DK" sz="2000" b="1" i="0" u="none" strike="noStrike" cap="none" normalizeH="0" baseline="30000" dirty="0">
                          <a:ln>
                            <a:noFill/>
                          </a:ln>
                          <a:solidFill>
                            <a:srgbClr val="000066"/>
                          </a:solidFill>
                          <a:effectLst/>
                          <a:latin typeface="Arial Narrow" pitchFamily="34" charset="0"/>
                        </a:rPr>
                        <a:t>1)</a:t>
                      </a:r>
                      <a:endParaRPr kumimoji="0" lang="da-DK" sz="1600" b="0" i="0" u="none" strike="noStrike" cap="none" normalizeH="0" baseline="0" dirty="0">
                        <a:ln>
                          <a:noFill/>
                        </a:ln>
                        <a:solidFill>
                          <a:srgbClr val="000066"/>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1800" b="1" i="0" u="none" strike="noStrike" kern="1200" cap="none" normalizeH="0" baseline="0" dirty="0">
                          <a:ln>
                            <a:noFill/>
                          </a:ln>
                          <a:solidFill>
                            <a:srgbClr val="000066"/>
                          </a:solidFill>
                          <a:effectLst/>
                          <a:latin typeface="Arial Narrow" pitchFamily="34" charset="0"/>
                          <a:ea typeface="+mn-ea"/>
                          <a:cs typeface="+mn-cs"/>
                        </a:rPr>
                        <a:t>SU-MIMO</a:t>
                      </a:r>
                      <a:r>
                        <a:rPr kumimoji="0" lang="da-DK" sz="1800" b="1" i="0" u="none" strike="noStrike" cap="none" normalizeH="0" baseline="30000" dirty="0">
                          <a:ln>
                            <a:noFill/>
                          </a:ln>
                          <a:solidFill>
                            <a:srgbClr val="000066"/>
                          </a:solidFill>
                          <a:effectLst/>
                          <a:latin typeface="Arial Narrow" pitchFamily="34" charset="0"/>
                        </a:rPr>
                        <a:t>2)</a:t>
                      </a:r>
                      <a:endParaRPr kumimoji="0" lang="da-DK" sz="1800" b="1" i="0" u="none" strike="noStrike" kern="1200" cap="none" normalizeH="0" baseline="0" dirty="0">
                        <a:ln>
                          <a:noFill/>
                        </a:ln>
                        <a:solidFill>
                          <a:srgbClr val="000066"/>
                        </a:solidFill>
                        <a:effectLst/>
                        <a:latin typeface="Arial Narrow" pitchFamily="34" charset="0"/>
                        <a:ea typeface="+mn-ea"/>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1800" b="1" i="0" u="none" strike="noStrike" kern="1200" cap="none" normalizeH="0" baseline="0" dirty="0">
                          <a:ln>
                            <a:noFill/>
                          </a:ln>
                          <a:solidFill>
                            <a:srgbClr val="000066"/>
                          </a:solidFill>
                          <a:effectLst/>
                          <a:latin typeface="Arial Narrow" pitchFamily="34" charset="0"/>
                          <a:ea typeface="+mn-ea"/>
                          <a:cs typeface="+mn-cs"/>
                        </a:rPr>
                        <a:t>MU-MIMO</a:t>
                      </a:r>
                      <a:r>
                        <a:rPr kumimoji="0" lang="da-DK" sz="1800" b="1" i="0" u="none" strike="noStrike" cap="none" normalizeH="0" baseline="30000" dirty="0">
                          <a:ln>
                            <a:noFill/>
                          </a:ln>
                          <a:solidFill>
                            <a:srgbClr val="000066"/>
                          </a:solidFill>
                          <a:effectLst/>
                          <a:latin typeface="Arial Narrow" pitchFamily="34" charset="0"/>
                        </a:rPr>
                        <a:t>3)</a:t>
                      </a:r>
                      <a:endParaRPr kumimoji="0" lang="da-DK" sz="1800" b="1" i="0" u="none" strike="noStrike" kern="1200" cap="none" normalizeH="0" baseline="0" dirty="0">
                        <a:ln>
                          <a:noFill/>
                        </a:ln>
                        <a:solidFill>
                          <a:srgbClr val="000066"/>
                        </a:solidFill>
                        <a:effectLst/>
                        <a:latin typeface="Arial Narrow" pitchFamily="34" charset="0"/>
                        <a:ea typeface="+mn-ea"/>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1800" b="1" i="0" u="none" strike="noStrike" kern="1200" cap="none" normalizeH="0" baseline="0" dirty="0" err="1">
                          <a:ln>
                            <a:noFill/>
                          </a:ln>
                          <a:solidFill>
                            <a:srgbClr val="000066"/>
                          </a:solidFill>
                          <a:effectLst/>
                          <a:latin typeface="Arial Narrow" pitchFamily="34" charset="0"/>
                          <a:ea typeface="+mn-ea"/>
                          <a:cs typeface="+mn-cs"/>
                        </a:rPr>
                        <a:t>CodeQAM</a:t>
                      </a:r>
                      <a:endParaRPr kumimoji="0" lang="da-DK" sz="1800" b="1" i="0" u="none" strike="noStrike" kern="1200" cap="none" normalizeH="0" baseline="0" dirty="0">
                        <a:ln>
                          <a:noFill/>
                        </a:ln>
                        <a:solidFill>
                          <a:srgbClr val="000066"/>
                        </a:solidFill>
                        <a:effectLst/>
                        <a:latin typeface="Arial Narrow" pitchFamily="34" charset="0"/>
                        <a:ea typeface="+mn-ea"/>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78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802.11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1997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2,4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 </a:t>
                      </a:r>
                      <a:r>
                        <a:rPr kumimoji="0" lang="da-DK" sz="2000" b="0" i="0" u="none" strike="noStrike" cap="none" normalizeH="0" baseline="0" dirty="0" err="1">
                          <a:ln>
                            <a:noFill/>
                          </a:ln>
                          <a:solidFill>
                            <a:srgbClr val="000066"/>
                          </a:solidFill>
                          <a:effectLst/>
                          <a:latin typeface="Arial Narrow" pitchFamily="34" charset="0"/>
                        </a:rPr>
                        <a:t>Mbit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46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802.11a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1999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5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0" i="0" u="none" strike="noStrike" cap="none" normalizeH="0" baseline="0" dirty="0">
                          <a:ln>
                            <a:noFill/>
                          </a:ln>
                          <a:solidFill>
                            <a:srgbClr val="000066"/>
                          </a:solidFill>
                          <a:effectLst/>
                          <a:latin typeface="Arial Narrow" pitchFamily="34" charset="0"/>
                        </a:rPr>
                        <a:t>20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54 </a:t>
                      </a:r>
                      <a:r>
                        <a:rPr kumimoji="0" lang="da-DK" sz="2000" b="0" i="0" u="none" strike="noStrike" cap="none" normalizeH="0" baseline="0" dirty="0" err="1">
                          <a:ln>
                            <a:noFill/>
                          </a:ln>
                          <a:solidFill>
                            <a:srgbClr val="000066"/>
                          </a:solidFill>
                          <a:effectLst/>
                          <a:latin typeface="Arial Narrow" pitchFamily="34" charset="0"/>
                        </a:rPr>
                        <a:t>Mbit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4452">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802.11b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1999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2,4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0" i="0" u="none" strike="noStrike" cap="none" normalizeH="0" baseline="0" dirty="0">
                          <a:ln>
                            <a:noFill/>
                          </a:ln>
                          <a:solidFill>
                            <a:srgbClr val="000066"/>
                          </a:solidFill>
                          <a:effectLst/>
                          <a:latin typeface="Arial Narrow" pitchFamily="34" charset="0"/>
                        </a:rPr>
                        <a:t>20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11 </a:t>
                      </a:r>
                      <a:r>
                        <a:rPr kumimoji="0" lang="da-DK" sz="2000" b="0" i="0" u="none" strike="noStrike" cap="none" normalizeH="0" baseline="0" dirty="0" err="1">
                          <a:ln>
                            <a:noFill/>
                          </a:ln>
                          <a:solidFill>
                            <a:srgbClr val="000066"/>
                          </a:solidFill>
                          <a:effectLst/>
                          <a:latin typeface="Arial Narrow" pitchFamily="34" charset="0"/>
                        </a:rPr>
                        <a:t>Mbit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194">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802.11g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2003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a:ln>
                            <a:noFill/>
                          </a:ln>
                          <a:solidFill>
                            <a:srgbClr val="000066"/>
                          </a:solidFill>
                          <a:effectLst/>
                          <a:latin typeface="Arial Narrow" pitchFamily="34" charset="0"/>
                        </a:rPr>
                        <a:t>2,4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0" i="0" u="none" strike="noStrike" cap="none" normalizeH="0" baseline="0" dirty="0">
                          <a:ln>
                            <a:noFill/>
                          </a:ln>
                          <a:solidFill>
                            <a:srgbClr val="000066"/>
                          </a:solidFill>
                          <a:effectLst/>
                          <a:latin typeface="Arial Narrow" pitchFamily="34" charset="0"/>
                        </a:rPr>
                        <a:t>20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54 </a:t>
                      </a:r>
                      <a:r>
                        <a:rPr kumimoji="0" lang="da-DK" sz="2000" b="0" i="0" u="none" strike="noStrike" cap="none" normalizeH="0" baseline="0" dirty="0" err="1">
                          <a:ln>
                            <a:noFill/>
                          </a:ln>
                          <a:solidFill>
                            <a:srgbClr val="000066"/>
                          </a:solidFill>
                          <a:effectLst/>
                          <a:latin typeface="Arial Narrow" pitchFamily="34" charset="0"/>
                        </a:rPr>
                        <a:t>Mbit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746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802.11n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2,4 og 5GHz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0" i="0" u="none" strike="noStrike" cap="none" normalizeH="0" baseline="0" dirty="0">
                          <a:ln>
                            <a:noFill/>
                          </a:ln>
                          <a:solidFill>
                            <a:srgbClr val="000066"/>
                          </a:solidFill>
                          <a:effectLst/>
                          <a:latin typeface="Arial Narrow" pitchFamily="34" charset="0"/>
                        </a:rPr>
                        <a:t>20/40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600 </a:t>
                      </a:r>
                      <a:r>
                        <a:rPr kumimoji="0" lang="da-DK" sz="2000" b="0" i="0" u="none" strike="noStrike" cap="none" normalizeH="0" baseline="0" dirty="0" err="1">
                          <a:ln>
                            <a:noFill/>
                          </a:ln>
                          <a:solidFill>
                            <a:srgbClr val="000066"/>
                          </a:solidFill>
                          <a:effectLst/>
                          <a:latin typeface="Arial Narrow" pitchFamily="34" charset="0"/>
                        </a:rPr>
                        <a:t>Mbit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46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802.11ad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60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2160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6,7 </a:t>
                      </a:r>
                      <a:r>
                        <a:rPr kumimoji="0" lang="da-DK" sz="2000" b="0" i="0" u="none" strike="noStrike" cap="none" normalizeH="0" baseline="0" dirty="0" err="1">
                          <a:ln>
                            <a:noFill/>
                          </a:ln>
                          <a:solidFill>
                            <a:srgbClr val="000066"/>
                          </a:solidFill>
                          <a:effectLst/>
                          <a:latin typeface="Arial Narrow" pitchFamily="34" charset="0"/>
                        </a:rPr>
                        <a:t>Gbit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746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802.11ac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5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20/40/80/160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6,8 </a:t>
                      </a:r>
                      <a:r>
                        <a:rPr kumimoji="0" lang="da-DK" sz="2000" b="0" i="0" u="none" strike="noStrike" cap="none" normalizeH="0" baseline="0" dirty="0" err="1">
                          <a:ln>
                            <a:noFill/>
                          </a:ln>
                          <a:solidFill>
                            <a:srgbClr val="000066"/>
                          </a:solidFill>
                          <a:effectLst/>
                          <a:latin typeface="Arial Narrow" pitchFamily="34" charset="0"/>
                        </a:rPr>
                        <a:t>Gbit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7468">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802.11ax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2019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2,4/5/6 GHz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defRPr/>
                      </a:pPr>
                      <a:r>
                        <a:rPr kumimoji="0" lang="da-DK" sz="2000" b="0" i="0" u="none" strike="noStrike" cap="none" normalizeH="0" baseline="0" dirty="0">
                          <a:ln>
                            <a:noFill/>
                          </a:ln>
                          <a:solidFill>
                            <a:srgbClr val="000066"/>
                          </a:solidFill>
                          <a:effectLst/>
                          <a:latin typeface="Arial Narrow" pitchFamily="34" charset="0"/>
                        </a:rPr>
                        <a:t>20/40/80/160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10 </a:t>
                      </a:r>
                      <a:r>
                        <a:rPr kumimoji="0" lang="da-DK" sz="2000" b="0" i="0" u="none" strike="noStrike" cap="none" normalizeH="0" baseline="0" dirty="0" err="1">
                          <a:ln>
                            <a:noFill/>
                          </a:ln>
                          <a:solidFill>
                            <a:srgbClr val="000066"/>
                          </a:solidFill>
                          <a:effectLst/>
                          <a:latin typeface="Arial Narrow" pitchFamily="34" charset="0"/>
                        </a:rPr>
                        <a:t>Gbit</a:t>
                      </a:r>
                      <a:r>
                        <a:rPr kumimoji="0" lang="da-DK" sz="2000" b="0" i="0" u="none" strike="noStrike" cap="none" normalizeH="0" baseline="0" dirty="0">
                          <a:ln>
                            <a:noFill/>
                          </a:ln>
                          <a:solidFill>
                            <a:srgbClr val="000066"/>
                          </a:solidFill>
                          <a:effectLst/>
                          <a:latin typeface="Arial Narrow" pitchFamily="34" charset="0"/>
                        </a:rPr>
                        <a:t>/</a:t>
                      </a:r>
                      <a:r>
                        <a:rPr kumimoji="0" lang="da-DK" sz="2000" b="0" i="0" u="none" strike="noStrike" cap="none" normalizeH="0" baseline="0" dirty="0" err="1">
                          <a:ln>
                            <a:noFill/>
                          </a:ln>
                          <a:solidFill>
                            <a:srgbClr val="000066"/>
                          </a:solidFill>
                          <a:effectLst/>
                          <a:latin typeface="Arial Narrow" pitchFamily="34" charset="0"/>
                        </a:rPr>
                        <a:t>sek</a:t>
                      </a:r>
                      <a:endParaRPr kumimoji="0" lang="da-DK" sz="2000" b="0" i="0" u="none" strike="noStrike" cap="none" normalizeH="0" baseline="0" dirty="0">
                        <a:ln>
                          <a:noFill/>
                        </a:ln>
                        <a:solidFill>
                          <a:srgbClr val="000066"/>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36600"/>
                        </a:buClr>
                        <a:buSzTx/>
                        <a:buFont typeface="Wingdings" pitchFamily="2" charset="2"/>
                        <a:buNone/>
                        <a:tabLst/>
                      </a:pPr>
                      <a:r>
                        <a:rPr kumimoji="0" lang="da-DK" sz="2000" b="0" i="0" u="none" strike="noStrike" cap="none" normalizeH="0" baseline="0" dirty="0">
                          <a:ln>
                            <a:noFill/>
                          </a:ln>
                          <a:solidFill>
                            <a:srgbClr val="000066"/>
                          </a:solidFill>
                          <a:effectLst/>
                          <a:latin typeface="Arial Narrow" pitchFamily="34"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Tekstboks 1"/>
          <p:cNvSpPr txBox="1"/>
          <p:nvPr/>
        </p:nvSpPr>
        <p:spPr>
          <a:xfrm>
            <a:off x="1914228" y="5445224"/>
            <a:ext cx="8424936" cy="1351780"/>
          </a:xfrm>
          <a:prstGeom prst="rect">
            <a:avLst/>
          </a:prstGeom>
          <a:noFill/>
        </p:spPr>
        <p:txBody>
          <a:bodyPr wrap="square" rtlCol="0">
            <a:spAutoFit/>
          </a:bodyPr>
          <a:lstStyle/>
          <a:p>
            <a:pPr eaLnBrk="0" fontAlgn="base" hangingPunct="0">
              <a:lnSpc>
                <a:spcPts val="2500"/>
              </a:lnSpc>
              <a:spcBef>
                <a:spcPts val="600"/>
              </a:spcBef>
              <a:spcAft>
                <a:spcPct val="0"/>
              </a:spcAft>
              <a:buClr>
                <a:srgbClr val="336600"/>
              </a:buClr>
            </a:pPr>
            <a:r>
              <a:rPr lang="da-DK" sz="2000" b="1" baseline="30000" dirty="0">
                <a:solidFill>
                  <a:srgbClr val="000066"/>
                </a:solidFill>
                <a:latin typeface="Arial Narrow" pitchFamily="34" charset="0"/>
              </a:rPr>
              <a:t>1)  </a:t>
            </a:r>
            <a:r>
              <a:rPr lang="da-DK" sz="2000" dirty="0">
                <a:solidFill>
                  <a:srgbClr val="000066"/>
                </a:solidFill>
                <a:latin typeface="Arial Narrow" pitchFamily="34" charset="0"/>
              </a:rPr>
              <a:t>Den </a:t>
            </a:r>
            <a:r>
              <a:rPr lang="da-DK" sz="2000" dirty="0" err="1">
                <a:solidFill>
                  <a:srgbClr val="000066"/>
                </a:solidFill>
                <a:latin typeface="Arial Narrow" pitchFamily="34" charset="0"/>
              </a:rPr>
              <a:t>relle</a:t>
            </a:r>
            <a:r>
              <a:rPr lang="da-DK" sz="2000" dirty="0">
                <a:solidFill>
                  <a:srgbClr val="000066"/>
                </a:solidFill>
                <a:latin typeface="Arial Narrow" pitchFamily="34" charset="0"/>
              </a:rPr>
              <a:t> overførselshastigheden er altid lavere end max. </a:t>
            </a:r>
            <a:br>
              <a:rPr lang="da-DK" sz="2000" dirty="0">
                <a:solidFill>
                  <a:srgbClr val="000066"/>
                </a:solidFill>
                <a:latin typeface="Arial Narrow" pitchFamily="34" charset="0"/>
              </a:rPr>
            </a:br>
            <a:r>
              <a:rPr lang="da-DK" sz="2000" dirty="0">
                <a:solidFill>
                  <a:srgbClr val="000066"/>
                </a:solidFill>
                <a:latin typeface="Arial Narrow" pitchFamily="34" charset="0"/>
              </a:rPr>
              <a:t>    Typisk mindst 50%, pga.  overhead og retransmissioner. </a:t>
            </a:r>
            <a:br>
              <a:rPr lang="da-DK" sz="2000" dirty="0">
                <a:solidFill>
                  <a:srgbClr val="000066"/>
                </a:solidFill>
                <a:latin typeface="Arial Narrow" pitchFamily="34" charset="0"/>
              </a:rPr>
            </a:br>
            <a:r>
              <a:rPr lang="da-DK" sz="2000" b="1" baseline="30000" dirty="0">
                <a:solidFill>
                  <a:srgbClr val="000066"/>
                </a:solidFill>
                <a:latin typeface="Arial Narrow" pitchFamily="34" charset="0"/>
              </a:rPr>
              <a:t>2)  </a:t>
            </a:r>
            <a:r>
              <a:rPr lang="da-DK" sz="2000" dirty="0">
                <a:solidFill>
                  <a:srgbClr val="000066"/>
                </a:solidFill>
                <a:latin typeface="Arial Narrow" pitchFamily="34" charset="0"/>
              </a:rPr>
              <a:t>Single User - Multiple-input Multiple-output.  </a:t>
            </a:r>
            <a:r>
              <a:rPr lang="da-DK" sz="2000" b="1" baseline="30000" dirty="0">
                <a:solidFill>
                  <a:srgbClr val="000066"/>
                </a:solidFill>
                <a:latin typeface="Arial Narrow" pitchFamily="34" charset="0"/>
              </a:rPr>
              <a:t> </a:t>
            </a:r>
            <a:br>
              <a:rPr lang="da-DK" sz="2000" b="1" baseline="30000" dirty="0">
                <a:solidFill>
                  <a:srgbClr val="000066"/>
                </a:solidFill>
                <a:latin typeface="Arial Narrow" pitchFamily="34" charset="0"/>
              </a:rPr>
            </a:br>
            <a:r>
              <a:rPr lang="da-DK" sz="2000" b="1" baseline="30000" dirty="0">
                <a:solidFill>
                  <a:srgbClr val="000066"/>
                </a:solidFill>
                <a:latin typeface="Arial Narrow" pitchFamily="34" charset="0"/>
              </a:rPr>
              <a:t>3)  </a:t>
            </a:r>
            <a:r>
              <a:rPr lang="da-DK" sz="2000" dirty="0" err="1">
                <a:solidFill>
                  <a:srgbClr val="000066"/>
                </a:solidFill>
                <a:latin typeface="Arial Narrow" pitchFamily="34" charset="0"/>
              </a:rPr>
              <a:t>Multi-user</a:t>
            </a:r>
            <a:r>
              <a:rPr lang="da-DK" sz="2000" dirty="0">
                <a:solidFill>
                  <a:srgbClr val="000066"/>
                </a:solidFill>
                <a:latin typeface="Arial Narrow" pitchFamily="34" charset="0"/>
              </a:rPr>
              <a:t>, Multiple-input Multiple-output.  </a:t>
            </a:r>
          </a:p>
        </p:txBody>
      </p:sp>
      <p:pic>
        <p:nvPicPr>
          <p:cNvPr id="1059842" name="Picture 2" descr="E:\QAM16_Demonstr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5527166"/>
            <a:ext cx="1656184" cy="1142195"/>
          </a:xfrm>
          <a:prstGeom prst="rect">
            <a:avLst/>
          </a:prstGeom>
          <a:noFill/>
          <a:extLst>
            <a:ext uri="{909E8E84-426E-40DD-AFC4-6F175D3DCCD1}">
              <a14:hiddenFill xmlns:a14="http://schemas.microsoft.com/office/drawing/2010/main">
                <a:solidFill>
                  <a:srgbClr val="FFFFFF"/>
                </a:solidFill>
              </a14:hiddenFill>
            </a:ext>
          </a:extLst>
        </p:spPr>
      </p:pic>
      <p:sp>
        <p:nvSpPr>
          <p:cNvPr id="3" name="Pladsholder til slidenummer 2"/>
          <p:cNvSpPr>
            <a:spLocks noGrp="1"/>
          </p:cNvSpPr>
          <p:nvPr>
            <p:ph type="sldNum" sz="quarter" idx="12"/>
          </p:nvPr>
        </p:nvSpPr>
        <p:spPr/>
        <p:txBody>
          <a:bodyPr/>
          <a:lstStyle/>
          <a:p>
            <a:pPr eaLnBrk="0" fontAlgn="base" hangingPunct="0">
              <a:spcAft>
                <a:spcPct val="0"/>
              </a:spcAft>
            </a:pPr>
            <a:fld id="{AEAB2461-C57A-44DF-979B-094E8DEB6796}" type="slidenum">
              <a:rPr lang="da-DK">
                <a:solidFill>
                  <a:srgbClr val="000000"/>
                </a:solidFill>
              </a:rPr>
              <a:pPr eaLnBrk="0" fontAlgn="base" hangingPunct="0">
                <a:spcAft>
                  <a:spcPct val="0"/>
                </a:spcAft>
              </a:pPr>
              <a:t>18</a:t>
            </a:fld>
            <a:endParaRPr lang="da-DK">
              <a:solidFill>
                <a:srgbClr val="000000"/>
              </a:solidFill>
            </a:endParaRPr>
          </a:p>
        </p:txBody>
      </p:sp>
    </p:spTree>
    <p:extLst>
      <p:ext uri="{BB962C8B-B14F-4D97-AF65-F5344CB8AC3E}">
        <p14:creationId xmlns:p14="http://schemas.microsoft.com/office/powerpoint/2010/main" val="4166169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Signal styrke</a:t>
            </a:r>
          </a:p>
        </p:txBody>
      </p:sp>
      <mc:AlternateContent xmlns:mc="http://schemas.openxmlformats.org/markup-compatibility/2006">
        <mc:Choice xmlns:a14="http://schemas.microsoft.com/office/drawing/2010/main" Requires="a14">
          <p:sp>
            <p:nvSpPr>
              <p:cNvPr id="3" name="Pladsholder til indhold 2"/>
              <p:cNvSpPr>
                <a:spLocks noGrp="1"/>
              </p:cNvSpPr>
              <p:nvPr>
                <p:ph idx="1"/>
              </p:nvPr>
            </p:nvSpPr>
            <p:spPr>
              <a:xfrm>
                <a:off x="2135560" y="980728"/>
                <a:ext cx="8424936" cy="5760640"/>
              </a:xfrm>
            </p:spPr>
            <p:txBody>
              <a:bodyPr/>
              <a:lstStyle/>
              <a:p>
                <a:pPr>
                  <a:spcBef>
                    <a:spcPts val="800"/>
                  </a:spcBef>
                </a:pPr>
                <a:r>
                  <a:rPr lang="da-DK" sz="2200" dirty="0"/>
                  <a:t>WiFi signal styrke måles i </a:t>
                </a:r>
                <a:r>
                  <a:rPr lang="da-DK" sz="2200" dirty="0" err="1"/>
                  <a:t>dBm</a:t>
                </a:r>
                <a:r>
                  <a:rPr lang="da-DK" sz="2200" dirty="0"/>
                  <a:t> (dB mW / decibel-milliwatt) og det bruges til at indikere, et effektforhold i dB med reference effekten </a:t>
                </a:r>
                <a:r>
                  <a:rPr lang="da-DK" sz="2200" b="1" dirty="0"/>
                  <a:t>1 milliwatt (mW</a:t>
                </a:r>
                <a:r>
                  <a:rPr lang="da-DK" sz="2200" dirty="0"/>
                  <a:t>).</a:t>
                </a:r>
              </a:p>
              <a:p>
                <a:pPr>
                  <a:spcBef>
                    <a:spcPts val="800"/>
                  </a:spcBef>
                </a:pPr>
                <a:r>
                  <a:rPr lang="en-US" sz="2200" dirty="0"/>
                  <a:t>1 </a:t>
                </a:r>
                <a:r>
                  <a:rPr lang="en-US" sz="2200" dirty="0" err="1"/>
                  <a:t>mW</a:t>
                </a:r>
                <a:r>
                  <a:rPr lang="en-US" sz="2200" dirty="0"/>
                  <a:t> - </a:t>
                </a:r>
                <a:r>
                  <a:rPr lang="en-US" sz="2200" dirty="0" err="1"/>
                  <a:t>milliwatt</a:t>
                </a:r>
                <a:r>
                  <a:rPr lang="en-US" sz="2200" dirty="0"/>
                  <a:t> = 0 </a:t>
                </a:r>
                <a:r>
                  <a:rPr lang="en-US" sz="2200" dirty="0" err="1"/>
                  <a:t>dBm</a:t>
                </a:r>
                <a:r>
                  <a:rPr lang="en-US" sz="2200" dirty="0"/>
                  <a:t>     </a:t>
                </a:r>
                <a14:m>
                  <m:oMath xmlns:m="http://schemas.openxmlformats.org/officeDocument/2006/math">
                    <m:r>
                      <a:rPr lang="da-DK" sz="2200" i="1">
                        <a:latin typeface="Cambria Math"/>
                      </a:rPr>
                      <m:t>10</m:t>
                    </m:r>
                    <m:func>
                      <m:funcPr>
                        <m:ctrlPr>
                          <a:rPr lang="da-DK" sz="2200" i="1">
                            <a:latin typeface="Cambria Math" panose="02040503050406030204" pitchFamily="18" charset="0"/>
                          </a:rPr>
                        </m:ctrlPr>
                      </m:funcPr>
                      <m:fName>
                        <m:r>
                          <m:rPr>
                            <m:sty m:val="p"/>
                          </m:rPr>
                          <a:rPr lang="da-DK" sz="2200">
                            <a:latin typeface="Cambria Math"/>
                          </a:rPr>
                          <m:t>log</m:t>
                        </m:r>
                      </m:fName>
                      <m:e>
                        <m:d>
                          <m:dPr>
                            <m:ctrlPr>
                              <a:rPr lang="da-DK" sz="2200" i="1">
                                <a:latin typeface="Cambria Math" panose="02040503050406030204" pitchFamily="18" charset="0"/>
                              </a:rPr>
                            </m:ctrlPr>
                          </m:dPr>
                          <m:e>
                            <m:f>
                              <m:fPr>
                                <m:ctrlPr>
                                  <a:rPr lang="da-DK" sz="2200" i="1">
                                    <a:latin typeface="Cambria Math" panose="02040503050406030204" pitchFamily="18" charset="0"/>
                                  </a:rPr>
                                </m:ctrlPr>
                              </m:fPr>
                              <m:num>
                                <m:r>
                                  <a:rPr lang="da-DK" sz="2200" i="1">
                                    <a:latin typeface="Cambria Math"/>
                                  </a:rPr>
                                  <m:t>1</m:t>
                                </m:r>
                                <m:r>
                                  <a:rPr lang="da-DK" sz="2200" i="1">
                                    <a:latin typeface="Cambria Math"/>
                                  </a:rPr>
                                  <m:t>𝑚𝑊</m:t>
                                </m:r>
                              </m:num>
                              <m:den>
                                <m:r>
                                  <a:rPr lang="da-DK" sz="2200" i="1">
                                    <a:latin typeface="Cambria Math"/>
                                  </a:rPr>
                                  <m:t>1</m:t>
                                </m:r>
                                <m:r>
                                  <a:rPr lang="da-DK" sz="2200" i="1">
                                    <a:latin typeface="Cambria Math"/>
                                  </a:rPr>
                                  <m:t>𝑚𝑊</m:t>
                                </m:r>
                              </m:den>
                            </m:f>
                          </m:e>
                        </m:d>
                      </m:e>
                    </m:func>
                    <m:r>
                      <a:rPr lang="da-DK" sz="2200" i="1">
                        <a:latin typeface="Cambria Math"/>
                      </a:rPr>
                      <m:t>=0 </m:t>
                    </m:r>
                    <m:r>
                      <a:rPr lang="da-DK" sz="2200" i="1">
                        <a:latin typeface="Cambria Math"/>
                      </a:rPr>
                      <m:t>𝑑𝐵</m:t>
                    </m:r>
                  </m:oMath>
                </a14:m>
                <a:endParaRPr lang="en-US" sz="2200" dirty="0"/>
              </a:p>
              <a:p>
                <a:pPr>
                  <a:spcBef>
                    <a:spcPts val="800"/>
                  </a:spcBef>
                </a:pPr>
                <a:r>
                  <a:rPr lang="en-US" sz="2200" dirty="0" err="1"/>
                  <a:t>Signalstyrke</a:t>
                </a:r>
                <a:r>
                  <a:rPr lang="en-US" sz="2200" dirty="0"/>
                  <a:t> = 0,001mW  </a:t>
                </a:r>
                <a:r>
                  <a:rPr lang="en-US" sz="2200" dirty="0" err="1"/>
                  <a:t>hvilket</a:t>
                </a:r>
                <a:r>
                  <a:rPr lang="en-US" sz="2200" dirty="0"/>
                  <a:t> </a:t>
                </a:r>
                <a:r>
                  <a:rPr lang="en-US" sz="2200" dirty="0" err="1"/>
                  <a:t>svare</a:t>
                </a:r>
                <a:r>
                  <a:rPr lang="en-US" sz="2200" dirty="0"/>
                  <a:t> </a:t>
                </a:r>
                <a:r>
                  <a:rPr lang="en-US" sz="2200" dirty="0" err="1"/>
                  <a:t>til</a:t>
                </a:r>
                <a:r>
                  <a:rPr lang="en-US" sz="2200" dirty="0"/>
                  <a:t> -30 </a:t>
                </a:r>
                <a:r>
                  <a:rPr lang="en-US" sz="2200" dirty="0" err="1"/>
                  <a:t>dBm</a:t>
                </a:r>
                <a:r>
                  <a:rPr lang="en-US" sz="2200" dirty="0"/>
                  <a:t> = </a:t>
                </a:r>
                <a14:m>
                  <m:oMath xmlns:m="http://schemas.openxmlformats.org/officeDocument/2006/math">
                    <m:r>
                      <a:rPr lang="da-DK" sz="2200" i="1">
                        <a:latin typeface="Cambria Math"/>
                      </a:rPr>
                      <m:t>10 </m:t>
                    </m:r>
                    <m:r>
                      <m:rPr>
                        <m:sty m:val="p"/>
                      </m:rPr>
                      <a:rPr lang="da-DK" sz="2200">
                        <a:latin typeface="Cambria Math"/>
                      </a:rPr>
                      <m:t>log</m:t>
                    </m:r>
                    <m:r>
                      <a:rPr lang="da-DK" sz="2200" i="1">
                        <a:latin typeface="Cambria Math"/>
                      </a:rPr>
                      <m:t>⁡(</m:t>
                    </m:r>
                    <m:f>
                      <m:fPr>
                        <m:ctrlPr>
                          <a:rPr lang="da-DK" sz="2200" i="1">
                            <a:latin typeface="Cambria Math" panose="02040503050406030204" pitchFamily="18" charset="0"/>
                          </a:rPr>
                        </m:ctrlPr>
                      </m:fPr>
                      <m:num>
                        <m:r>
                          <a:rPr lang="da-DK" sz="2200" i="1">
                            <a:latin typeface="Cambria Math"/>
                          </a:rPr>
                          <m:t>0,001</m:t>
                        </m:r>
                        <m:r>
                          <a:rPr lang="da-DK" sz="2200" i="1">
                            <a:latin typeface="Cambria Math"/>
                          </a:rPr>
                          <m:t>𝑚𝑊</m:t>
                        </m:r>
                      </m:num>
                      <m:den>
                        <m:r>
                          <a:rPr lang="da-DK" sz="2200" i="1">
                            <a:latin typeface="Cambria Math"/>
                          </a:rPr>
                          <m:t>1</m:t>
                        </m:r>
                        <m:r>
                          <a:rPr lang="da-DK" sz="2200" i="1">
                            <a:latin typeface="Cambria Math"/>
                          </a:rPr>
                          <m:t>𝑚𝑊</m:t>
                        </m:r>
                      </m:den>
                    </m:f>
                    <m:r>
                      <a:rPr lang="da-DK" sz="2200" i="1">
                        <a:latin typeface="Cambria Math"/>
                      </a:rPr>
                      <m:t>)</m:t>
                    </m:r>
                  </m:oMath>
                </a14:m>
                <a:endParaRPr lang="en-US" sz="2200" dirty="0"/>
              </a:p>
              <a:p>
                <a:pPr>
                  <a:spcBef>
                    <a:spcPts val="800"/>
                  </a:spcBef>
                </a:pPr>
                <a:r>
                  <a:rPr lang="en-US" sz="2200" dirty="0"/>
                  <a:t>Signalstyrke = 0,000001mW </a:t>
                </a:r>
                <a:r>
                  <a:rPr lang="en-US" sz="2200" dirty="0" err="1"/>
                  <a:t>hvilket</a:t>
                </a:r>
                <a:r>
                  <a:rPr lang="en-US" sz="2200" dirty="0"/>
                  <a:t> </a:t>
                </a:r>
                <a:r>
                  <a:rPr lang="en-US" sz="2200" dirty="0" err="1"/>
                  <a:t>svare</a:t>
                </a:r>
                <a:r>
                  <a:rPr lang="en-US" sz="2200" dirty="0"/>
                  <a:t> </a:t>
                </a:r>
                <a:r>
                  <a:rPr lang="en-US" sz="2200" dirty="0" err="1"/>
                  <a:t>til</a:t>
                </a:r>
                <a:r>
                  <a:rPr lang="en-US" sz="2200" dirty="0"/>
                  <a:t> -60 </a:t>
                </a:r>
                <a:r>
                  <a:rPr lang="en-US" sz="2200" dirty="0" err="1"/>
                  <a:t>dBm</a:t>
                </a:r>
                <a:r>
                  <a:rPr lang="en-US" sz="2200" dirty="0"/>
                  <a:t> = </a:t>
                </a:r>
                <a14:m>
                  <m:oMath xmlns:m="http://schemas.openxmlformats.org/officeDocument/2006/math">
                    <m:r>
                      <a:rPr lang="da-DK" sz="2200" i="1">
                        <a:latin typeface="Cambria Math"/>
                      </a:rPr>
                      <m:t>10 </m:t>
                    </m:r>
                    <m:r>
                      <m:rPr>
                        <m:sty m:val="p"/>
                      </m:rPr>
                      <a:rPr lang="da-DK" sz="2200">
                        <a:latin typeface="Cambria Math"/>
                      </a:rPr>
                      <m:t>log</m:t>
                    </m:r>
                    <m:r>
                      <a:rPr lang="da-DK" sz="2200" i="1">
                        <a:latin typeface="Cambria Math"/>
                      </a:rPr>
                      <m:t>⁡(</m:t>
                    </m:r>
                    <m:f>
                      <m:fPr>
                        <m:ctrlPr>
                          <a:rPr lang="da-DK" sz="2200" i="1">
                            <a:latin typeface="Cambria Math" panose="02040503050406030204" pitchFamily="18" charset="0"/>
                          </a:rPr>
                        </m:ctrlPr>
                      </m:fPr>
                      <m:num>
                        <m:r>
                          <a:rPr lang="da-DK" sz="2200" i="1">
                            <a:latin typeface="Cambria Math"/>
                          </a:rPr>
                          <m:t>0,00</m:t>
                        </m:r>
                        <m:r>
                          <a:rPr lang="da-DK" sz="2200" i="1">
                            <a:latin typeface="Cambria Math"/>
                          </a:rPr>
                          <m:t>000</m:t>
                        </m:r>
                        <m:r>
                          <a:rPr lang="da-DK" sz="2200" i="1">
                            <a:latin typeface="Cambria Math"/>
                          </a:rPr>
                          <m:t>1</m:t>
                        </m:r>
                        <m:r>
                          <a:rPr lang="da-DK" sz="2200" i="1">
                            <a:latin typeface="Cambria Math"/>
                          </a:rPr>
                          <m:t>𝑚𝑊</m:t>
                        </m:r>
                      </m:num>
                      <m:den>
                        <m:r>
                          <a:rPr lang="da-DK" sz="2200" i="1">
                            <a:latin typeface="Cambria Math"/>
                          </a:rPr>
                          <m:t>1</m:t>
                        </m:r>
                        <m:r>
                          <a:rPr lang="da-DK" sz="2200" i="1">
                            <a:latin typeface="Cambria Math"/>
                          </a:rPr>
                          <m:t>𝑚𝑊</m:t>
                        </m:r>
                      </m:den>
                    </m:f>
                    <m:r>
                      <a:rPr lang="da-DK" sz="2200" i="1">
                        <a:latin typeface="Cambria Math"/>
                      </a:rPr>
                      <m:t>)</m:t>
                    </m:r>
                  </m:oMath>
                </a14:m>
                <a:endParaRPr lang="en-US" sz="2200" dirty="0"/>
              </a:p>
              <a:p>
                <a:pPr>
                  <a:spcBef>
                    <a:spcPts val="800"/>
                  </a:spcBef>
                </a:pPr>
                <a:r>
                  <a:rPr lang="en-US" sz="2200" dirty="0" err="1"/>
                  <a:t>Bemærk</a:t>
                </a:r>
                <a:r>
                  <a:rPr lang="en-US" sz="2200" dirty="0"/>
                  <a:t> at signal </a:t>
                </a:r>
                <a:r>
                  <a:rPr lang="en-US" sz="2200" dirty="0" err="1"/>
                  <a:t>styrke</a:t>
                </a:r>
                <a:r>
                  <a:rPr lang="en-US" sz="2200" dirty="0"/>
                  <a:t> </a:t>
                </a:r>
                <a:r>
                  <a:rPr lang="en-US" sz="2200" dirty="0" err="1"/>
                  <a:t>i</a:t>
                </a:r>
                <a:r>
                  <a:rPr lang="en-US" sz="2200" dirty="0"/>
                  <a:t> </a:t>
                </a:r>
                <a:r>
                  <a:rPr lang="en-US" sz="2200" dirty="0" err="1"/>
                  <a:t>dBm</a:t>
                </a:r>
                <a:r>
                  <a:rPr lang="en-US" sz="2200" dirty="0"/>
                  <a:t> </a:t>
                </a:r>
                <a:r>
                  <a:rPr lang="en-US" sz="2200" dirty="0" err="1"/>
                  <a:t>altid</a:t>
                </a:r>
                <a:r>
                  <a:rPr lang="en-US" sz="2200" dirty="0"/>
                  <a:t> </a:t>
                </a:r>
                <a:r>
                  <a:rPr lang="en-US" sz="2200" dirty="0" err="1"/>
                  <a:t>er</a:t>
                </a:r>
                <a:r>
                  <a:rPr lang="en-US" sz="2200" dirty="0"/>
                  <a:t> med minus </a:t>
                </a:r>
                <a:r>
                  <a:rPr lang="en-US" sz="2200" dirty="0" err="1"/>
                  <a:t>foran</a:t>
                </a:r>
                <a:r>
                  <a:rPr lang="en-US" sz="2200" dirty="0"/>
                  <a:t>. Signal </a:t>
                </a:r>
                <a:r>
                  <a:rPr lang="en-US" sz="2200" dirty="0" err="1"/>
                  <a:t>styrken</a:t>
                </a:r>
                <a:r>
                  <a:rPr lang="en-US" sz="2200" dirty="0"/>
                  <a:t> </a:t>
                </a:r>
                <a:r>
                  <a:rPr lang="en-US" sz="2200" dirty="0" err="1"/>
                  <a:t>går</a:t>
                </a:r>
                <a:r>
                  <a:rPr lang="en-US" sz="2200" dirty="0"/>
                  <a:t> </a:t>
                </a:r>
                <a:r>
                  <a:rPr lang="en-US" sz="2200" dirty="0" err="1"/>
                  <a:t>normalt</a:t>
                </a:r>
                <a:r>
                  <a:rPr lang="en-US" sz="2200" dirty="0"/>
                  <a:t> </a:t>
                </a:r>
                <a:r>
                  <a:rPr lang="en-US" sz="2200" dirty="0" err="1"/>
                  <a:t>fra</a:t>
                </a:r>
                <a:r>
                  <a:rPr lang="en-US" sz="2200" dirty="0"/>
                  <a:t> -50 </a:t>
                </a:r>
                <a:r>
                  <a:rPr lang="en-US" sz="2200" dirty="0" err="1"/>
                  <a:t>dBm</a:t>
                </a:r>
                <a:r>
                  <a:rPr lang="en-US" sz="2200" dirty="0"/>
                  <a:t> (</a:t>
                </a:r>
                <a:r>
                  <a:rPr lang="en-US" sz="2200" dirty="0" err="1"/>
                  <a:t>fantastisk</a:t>
                </a:r>
                <a:r>
                  <a:rPr lang="en-US" sz="2200" dirty="0"/>
                  <a:t> god) </a:t>
                </a:r>
                <a:r>
                  <a:rPr lang="en-US" sz="2200" dirty="0" err="1"/>
                  <a:t>ned</a:t>
                </a:r>
                <a:r>
                  <a:rPr lang="en-US" sz="2200" dirty="0"/>
                  <a:t> </a:t>
                </a:r>
                <a:r>
                  <a:rPr lang="en-US" sz="2200" dirty="0" err="1"/>
                  <a:t>til</a:t>
                </a:r>
                <a:r>
                  <a:rPr lang="en-US" sz="2200" dirty="0"/>
                  <a:t> -90 </a:t>
                </a:r>
                <a:r>
                  <a:rPr lang="en-US" sz="2200" dirty="0" err="1"/>
                  <a:t>dBm</a:t>
                </a:r>
                <a:r>
                  <a:rPr lang="en-US" sz="2200" dirty="0"/>
                  <a:t> (</a:t>
                </a:r>
                <a:r>
                  <a:rPr lang="en-US" sz="2200" dirty="0" err="1"/>
                  <a:t>ubrugelig</a:t>
                </a:r>
                <a:r>
                  <a:rPr lang="en-US" sz="2200" dirty="0"/>
                  <a:t>).   </a:t>
                </a:r>
              </a:p>
              <a:p>
                <a:pPr>
                  <a:spcBef>
                    <a:spcPts val="1200"/>
                  </a:spcBef>
                </a:pPr>
                <a:endParaRPr lang="da-DK" dirty="0"/>
              </a:p>
            </p:txBody>
          </p:sp>
        </mc:Choice>
        <mc:Fallback>
          <p:sp>
            <p:nvSpPr>
              <p:cNvPr id="3" name="Pladsholder til indhold 2"/>
              <p:cNvSpPr>
                <a:spLocks noGrp="1" noRot="1" noChangeAspect="1" noMove="1" noResize="1" noEditPoints="1" noAdjustHandles="1" noChangeArrowheads="1" noChangeShapeType="1" noTextEdit="1"/>
              </p:cNvSpPr>
              <p:nvPr>
                <p:ph idx="1"/>
              </p:nvPr>
            </p:nvSpPr>
            <p:spPr>
              <a:xfrm>
                <a:off x="2135560" y="980728"/>
                <a:ext cx="8424936" cy="5760640"/>
              </a:xfrm>
              <a:blipFill>
                <a:blip r:embed="rId2"/>
                <a:stretch>
                  <a:fillRect l="-796" t="-635" r="-796"/>
                </a:stretch>
              </a:blipFill>
            </p:spPr>
            <p:txBody>
              <a:bodyPr/>
              <a:lstStyle/>
              <a:p>
                <a:r>
                  <a:rPr lang="da-DK">
                    <a:noFill/>
                  </a:rPr>
                  <a:t> </a:t>
                </a:r>
              </a:p>
            </p:txBody>
          </p:sp>
        </mc:Fallback>
      </mc:AlternateContent>
      <p:pic>
        <p:nvPicPr>
          <p:cNvPr id="1031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378" y="4437113"/>
            <a:ext cx="5788362" cy="2309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41165" r="67667" b="6148"/>
          <a:stretch/>
        </p:blipFill>
        <p:spPr bwMode="auto">
          <a:xfrm>
            <a:off x="7968208" y="4398899"/>
            <a:ext cx="2404640" cy="234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ladsholder til slidenummer 3"/>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19</a:t>
            </a:fld>
            <a:endParaRPr lang="da-DK">
              <a:solidFill>
                <a:srgbClr val="000000"/>
              </a:solidFill>
            </a:endParaRPr>
          </a:p>
        </p:txBody>
      </p:sp>
    </p:spTree>
    <p:extLst>
      <p:ext uri="{BB962C8B-B14F-4D97-AF65-F5344CB8AC3E}">
        <p14:creationId xmlns:p14="http://schemas.microsoft.com/office/powerpoint/2010/main" val="425230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da-DK"/>
              <a:t>Trådløst netværk - WLAN (Wireless LAN)</a:t>
            </a:r>
          </a:p>
        </p:txBody>
      </p:sp>
      <p:sp>
        <p:nvSpPr>
          <p:cNvPr id="151555" name="Rectangle 3"/>
          <p:cNvSpPr>
            <a:spLocks noGrp="1" noChangeArrowheads="1"/>
          </p:cNvSpPr>
          <p:nvPr>
            <p:ph type="body" idx="1"/>
          </p:nvPr>
        </p:nvSpPr>
        <p:spPr>
          <a:xfrm>
            <a:off x="2207568" y="980728"/>
            <a:ext cx="8295332" cy="5420072"/>
          </a:xfrm>
        </p:spPr>
        <p:txBody>
          <a:bodyPr/>
          <a:lstStyle/>
          <a:p>
            <a:pPr>
              <a:lnSpc>
                <a:spcPct val="90000"/>
              </a:lnSpc>
              <a:spcAft>
                <a:spcPct val="10000"/>
              </a:spcAft>
            </a:pPr>
            <a:r>
              <a:rPr lang="da-DK" sz="2000"/>
              <a:t>WLAN, Wireless LAN (Wireless Local </a:t>
            </a:r>
            <a:r>
              <a:rPr lang="da-DK" sz="2000" err="1"/>
              <a:t>Area</a:t>
            </a:r>
            <a:r>
              <a:rPr lang="da-DK" sz="2000"/>
              <a:t> Network) er betegnelsen for et trådløst lokalt netværk, hvor netværks enhederne (f.eks. computere) kommunikere ved hjælp af radiobølger i stedet for kabler. </a:t>
            </a:r>
          </a:p>
          <a:p>
            <a:pPr>
              <a:lnSpc>
                <a:spcPct val="90000"/>
              </a:lnSpc>
              <a:spcAft>
                <a:spcPct val="10000"/>
              </a:spcAft>
            </a:pPr>
            <a:r>
              <a:rPr lang="da-DK" sz="2000"/>
              <a:t>Et WLAN er grundlæggende opbygget af to komponenter:</a:t>
            </a:r>
          </a:p>
          <a:p>
            <a:pPr lvl="1">
              <a:lnSpc>
                <a:spcPct val="90000"/>
              </a:lnSpc>
              <a:spcAft>
                <a:spcPct val="10000"/>
              </a:spcAft>
            </a:pPr>
            <a:r>
              <a:rPr lang="da-DK" sz="1800"/>
              <a:t>Et </a:t>
            </a:r>
            <a:r>
              <a:rPr lang="da-DK" sz="1800" b="1"/>
              <a:t>Access Point</a:t>
            </a:r>
            <a:r>
              <a:rPr lang="da-DK" sz="1800"/>
              <a:t> (trådløs basisstation) som videresender datatrafikken mellem de trådløse klienter og det fast kablede netværk. De trådløse enheder kan benytte netværksressourcerne på lige fod med de fast forbundne.</a:t>
            </a:r>
          </a:p>
          <a:p>
            <a:pPr lvl="1">
              <a:lnSpc>
                <a:spcPct val="90000"/>
              </a:lnSpc>
              <a:spcAft>
                <a:spcPct val="10000"/>
              </a:spcAft>
            </a:pPr>
            <a:r>
              <a:rPr lang="da-DK" sz="1800"/>
              <a:t>Et </a:t>
            </a:r>
            <a:r>
              <a:rPr lang="da-DK" sz="1800" b="1"/>
              <a:t>trådløst netkort</a:t>
            </a:r>
            <a:r>
              <a:rPr lang="da-DK" sz="1800"/>
              <a:t>, er den hardware der skal til for at en netværksenhed (f.eks. Computer) kan få adgang til det trådløse netværk.</a:t>
            </a:r>
          </a:p>
          <a:p>
            <a:pPr>
              <a:lnSpc>
                <a:spcPct val="90000"/>
              </a:lnSpc>
              <a:spcAft>
                <a:spcPct val="10000"/>
              </a:spcAft>
            </a:pPr>
            <a:r>
              <a:rPr lang="da-DK" sz="2000"/>
              <a:t>Backbone-nettet som forbinder de enkelte Access Points er normalt kabelbaseret, men kan også være trådløst.</a:t>
            </a:r>
          </a:p>
          <a:p>
            <a:pPr>
              <a:lnSpc>
                <a:spcPct val="90000"/>
              </a:lnSpc>
              <a:spcAft>
                <a:spcPct val="10000"/>
              </a:spcAft>
            </a:pPr>
            <a:r>
              <a:rPr lang="da-DK" sz="2000"/>
              <a:t>IEEE 802.11 er den gruppe af standarder som beskriver WLAN. </a:t>
            </a:r>
          </a:p>
          <a:p>
            <a:pPr>
              <a:lnSpc>
                <a:spcPct val="90000"/>
              </a:lnSpc>
              <a:spcAft>
                <a:spcPct val="10000"/>
              </a:spcAft>
            </a:pPr>
            <a:r>
              <a:rPr lang="da-DK" sz="2000" err="1"/>
              <a:t>Wi-Fi</a:t>
            </a:r>
            <a:r>
              <a:rPr lang="da-DK" sz="2000"/>
              <a:t> (</a:t>
            </a:r>
            <a:r>
              <a:rPr lang="en-GB" sz="2000" b="1"/>
              <a:t>Wi</a:t>
            </a:r>
            <a:r>
              <a:rPr lang="en-GB" sz="2000"/>
              <a:t>reless </a:t>
            </a:r>
            <a:r>
              <a:rPr lang="en-GB" sz="2000" b="1"/>
              <a:t>Fi</a:t>
            </a:r>
            <a:r>
              <a:rPr lang="en-GB" sz="2000"/>
              <a:t>delity)</a:t>
            </a:r>
            <a:r>
              <a:rPr lang="da-DK" sz="2000"/>
              <a:t> er standarder for WLAN baseret på IEEE 802.11 specifikationerne. </a:t>
            </a:r>
            <a:r>
              <a:rPr lang="da-DK" sz="2000" err="1"/>
              <a:t>Wi-Fi</a:t>
            </a:r>
            <a:r>
              <a:rPr lang="da-DK" sz="2000"/>
              <a:t> indikerer at produktet kan</a:t>
            </a:r>
            <a:br>
              <a:rPr lang="da-DK" sz="2000"/>
            </a:br>
            <a:r>
              <a:rPr lang="da-DK" sz="2000"/>
              <a:t>fungere sammen med andre produkter der også er </a:t>
            </a:r>
            <a:br>
              <a:rPr lang="da-DK" sz="2000"/>
            </a:br>
            <a:r>
              <a:rPr lang="da-DK" sz="2000" err="1"/>
              <a:t>Wi-Fi</a:t>
            </a:r>
            <a:r>
              <a:rPr lang="da-DK" sz="2000"/>
              <a:t> certificerede. </a:t>
            </a:r>
            <a:r>
              <a:rPr lang="da-DK" sz="2000" err="1"/>
              <a:t>Wi-Fi</a:t>
            </a:r>
            <a:r>
              <a:rPr lang="da-DK" sz="2000"/>
              <a:t> godkendte og certificerede </a:t>
            </a:r>
            <a:br>
              <a:rPr lang="da-DK" sz="2000"/>
            </a:br>
            <a:r>
              <a:rPr lang="da-DK" sz="2000"/>
              <a:t>produkter kan benytte det officielle </a:t>
            </a:r>
            <a:r>
              <a:rPr lang="da-DK" sz="2000" err="1"/>
              <a:t>Wi-Fi</a:t>
            </a:r>
            <a:r>
              <a:rPr lang="da-DK" sz="2000"/>
              <a:t> logo.</a:t>
            </a:r>
          </a:p>
        </p:txBody>
      </p:sp>
      <p:pic>
        <p:nvPicPr>
          <p:cNvPr id="151556" name="Picture 5" descr="wifi_logo"/>
          <p:cNvPicPr>
            <a:picLocks noChangeAspect="1" noChangeArrowheads="1"/>
          </p:cNvPicPr>
          <p:nvPr/>
        </p:nvPicPr>
        <p:blipFill>
          <a:blip r:embed="rId2" cstate="print"/>
          <a:srcRect/>
          <a:stretch>
            <a:fillRect/>
          </a:stretch>
        </p:blipFill>
        <p:spPr bwMode="auto">
          <a:xfrm>
            <a:off x="7608168" y="5229200"/>
            <a:ext cx="2829074" cy="1138530"/>
          </a:xfrm>
          <a:prstGeom prst="rect">
            <a:avLst/>
          </a:prstGeom>
          <a:noFill/>
          <a:ln w="9525">
            <a:noFill/>
            <a:miter lim="800000"/>
            <a:headEnd/>
            <a:tailEnd/>
          </a:ln>
        </p:spPr>
      </p:pic>
      <p:sp>
        <p:nvSpPr>
          <p:cNvPr id="2" name="Pladsholder til slidenummer 1"/>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2</a:t>
            </a:fld>
            <a:endParaRPr lang="da-DK">
              <a:solidFill>
                <a:srgbClr val="000000"/>
              </a:solidFill>
            </a:endParaRPr>
          </a:p>
        </p:txBody>
      </p:sp>
    </p:spTree>
    <p:extLst>
      <p:ext uri="{BB962C8B-B14F-4D97-AF65-F5344CB8AC3E}">
        <p14:creationId xmlns:p14="http://schemas.microsoft.com/office/powerpoint/2010/main" val="25333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da-DK" dirty="0"/>
              <a:t>IEEE 802.11 b/g/n – kanalopdeling</a:t>
            </a:r>
          </a:p>
        </p:txBody>
      </p:sp>
      <p:sp>
        <p:nvSpPr>
          <p:cNvPr id="2" name="Pladsholder til indhold 1"/>
          <p:cNvSpPr>
            <a:spLocks noGrp="1"/>
          </p:cNvSpPr>
          <p:nvPr>
            <p:ph idx="1"/>
          </p:nvPr>
        </p:nvSpPr>
        <p:spPr>
          <a:xfrm>
            <a:off x="2253587" y="924305"/>
            <a:ext cx="8234901" cy="2648712"/>
          </a:xfrm>
        </p:spPr>
        <p:txBody>
          <a:bodyPr/>
          <a:lstStyle/>
          <a:p>
            <a:r>
              <a:rPr lang="da-DK" sz="2200" dirty="0"/>
              <a:t>Der er op til 13 kanaler til rådighed på trådløse netværk. Kanalerne kan sammenlignes med radio kanaler og de må ikke ligge for tæt på hinanden frekvensmæssigt, hvis man skal have et godt signal. </a:t>
            </a:r>
          </a:p>
          <a:p>
            <a:r>
              <a:rPr lang="da-DK" sz="2200" dirty="0"/>
              <a:t>For at undgå det på et netværk med f.eks. 3 </a:t>
            </a:r>
            <a:r>
              <a:rPr lang="da-DK" sz="2200" dirty="0" err="1"/>
              <a:t>AP’er</a:t>
            </a:r>
            <a:r>
              <a:rPr lang="da-DK" sz="2200" dirty="0"/>
              <a:t> kan man vælge kanal 1,6,11 som slet ikke overlapper frekvensmæssigt.</a:t>
            </a:r>
          </a:p>
          <a:p>
            <a:r>
              <a:rPr lang="da-DK" sz="2200" dirty="0"/>
              <a:t>Kanal bredden er på 20 MHz og afstanden mellem kanalerne er 5 MHz.</a:t>
            </a:r>
          </a:p>
          <a:p>
            <a:r>
              <a:rPr lang="da-DK" sz="2200" dirty="0"/>
              <a:t>Båndbredden kan fordobles ved at samle to kanaler fx 1 og 5 (40MHz). </a:t>
            </a:r>
            <a:r>
              <a:rPr lang="da-DK" sz="1600" dirty="0"/>
              <a:t>(Båndbredde: netværkets mulighed for at overføre data)</a:t>
            </a:r>
          </a:p>
          <a:p>
            <a:endParaRPr lang="da-DK" sz="2200" dirty="0"/>
          </a:p>
          <a:p>
            <a:endParaRPr lang="da-DK" sz="2200" dirty="0"/>
          </a:p>
        </p:txBody>
      </p:sp>
      <p:pic>
        <p:nvPicPr>
          <p:cNvPr id="1059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861048"/>
            <a:ext cx="7560840"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Pladsholder til slidenummer 2"/>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20</a:t>
            </a:fld>
            <a:endParaRPr lang="da-DK">
              <a:solidFill>
                <a:srgbClr val="000000"/>
              </a:solidFill>
            </a:endParaRPr>
          </a:p>
        </p:txBody>
      </p:sp>
    </p:spTree>
    <p:extLst>
      <p:ext uri="{BB962C8B-B14F-4D97-AF65-F5344CB8AC3E}">
        <p14:creationId xmlns:p14="http://schemas.microsoft.com/office/powerpoint/2010/main" val="188620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p:txBody>
          <a:bodyPr/>
          <a:lstStyle/>
          <a:p>
            <a:r>
              <a:rPr lang="da-DK"/>
              <a:t>WLAN </a:t>
            </a:r>
            <a:r>
              <a:rPr lang="da-DK" err="1"/>
              <a:t>roaming</a:t>
            </a:r>
            <a:endParaRPr lang="da-DK"/>
          </a:p>
        </p:txBody>
      </p:sp>
      <p:sp>
        <p:nvSpPr>
          <p:cNvPr id="90115" name="Rectangle 3"/>
          <p:cNvSpPr>
            <a:spLocks noGrp="1" noChangeArrowheads="1"/>
          </p:cNvSpPr>
          <p:nvPr>
            <p:ph type="body" sz="half" idx="4294967295"/>
          </p:nvPr>
        </p:nvSpPr>
        <p:spPr>
          <a:xfrm>
            <a:off x="2207568" y="1041400"/>
            <a:ext cx="8263582" cy="3048000"/>
          </a:xfrm>
        </p:spPr>
        <p:txBody>
          <a:bodyPr/>
          <a:lstStyle/>
          <a:p>
            <a:pPr>
              <a:lnSpc>
                <a:spcPct val="90000"/>
              </a:lnSpc>
              <a:spcAft>
                <a:spcPct val="10000"/>
              </a:spcAft>
            </a:pPr>
            <a:r>
              <a:rPr lang="da-DK" sz="2400" dirty="0" err="1"/>
              <a:t>Roaming</a:t>
            </a:r>
            <a:r>
              <a:rPr lang="da-DK" sz="2400" dirty="0"/>
              <a:t> betyder at man flytter sig fra et Access Punkt til et andet.</a:t>
            </a:r>
          </a:p>
          <a:p>
            <a:pPr>
              <a:lnSpc>
                <a:spcPct val="90000"/>
              </a:lnSpc>
              <a:spcAft>
                <a:spcPct val="10000"/>
              </a:spcAft>
            </a:pPr>
            <a:r>
              <a:rPr lang="da-DK" sz="2400" dirty="0"/>
              <a:t>Følgende er en betingelse for </a:t>
            </a:r>
            <a:r>
              <a:rPr lang="da-DK" sz="2400" dirty="0" err="1"/>
              <a:t>roaming</a:t>
            </a:r>
            <a:r>
              <a:rPr lang="da-DK" sz="2400" dirty="0"/>
              <a:t> mellem </a:t>
            </a:r>
            <a:r>
              <a:rPr lang="da-DK" sz="2400" dirty="0" err="1"/>
              <a:t>microceller</a:t>
            </a:r>
            <a:r>
              <a:rPr lang="da-DK" sz="2400" dirty="0"/>
              <a:t>:</a:t>
            </a:r>
          </a:p>
          <a:p>
            <a:pPr lvl="1">
              <a:lnSpc>
                <a:spcPct val="90000"/>
              </a:lnSpc>
              <a:spcAft>
                <a:spcPct val="10000"/>
              </a:spcAft>
            </a:pPr>
            <a:r>
              <a:rPr lang="da-DK" sz="1800" dirty="0"/>
              <a:t>SSID (Service Set </a:t>
            </a:r>
            <a:r>
              <a:rPr lang="da-DK" sz="1800" dirty="0" err="1"/>
              <a:t>Identifier</a:t>
            </a:r>
            <a:r>
              <a:rPr lang="da-DK" sz="1800" dirty="0"/>
              <a:t>) skal være det samme på alle Access Points (AP).</a:t>
            </a:r>
          </a:p>
          <a:p>
            <a:pPr lvl="1">
              <a:lnSpc>
                <a:spcPct val="90000"/>
              </a:lnSpc>
              <a:spcAft>
                <a:spcPct val="10000"/>
              </a:spcAft>
            </a:pPr>
            <a:r>
              <a:rPr lang="da-DK" sz="1800" dirty="0"/>
              <a:t>Nabo </a:t>
            </a:r>
            <a:r>
              <a:rPr lang="da-DK" sz="1800" dirty="0" err="1"/>
              <a:t>AP’ere</a:t>
            </a:r>
            <a:r>
              <a:rPr lang="da-DK" sz="1800" dirty="0"/>
              <a:t> skal køre på hver sin faste kanal.</a:t>
            </a:r>
          </a:p>
          <a:p>
            <a:pPr lvl="1">
              <a:lnSpc>
                <a:spcPct val="90000"/>
              </a:lnSpc>
              <a:spcAft>
                <a:spcPct val="10000"/>
              </a:spcAft>
            </a:pPr>
            <a:r>
              <a:rPr lang="da-DK" sz="1800" dirty="0"/>
              <a:t>Stationerne skal indstilles til at vælge kanaler automatisk.</a:t>
            </a:r>
          </a:p>
          <a:p>
            <a:pPr lvl="1">
              <a:lnSpc>
                <a:spcPct val="90000"/>
              </a:lnSpc>
              <a:spcAft>
                <a:spcPct val="10000"/>
              </a:spcAft>
            </a:pPr>
            <a:r>
              <a:rPr lang="da-DK" sz="1800" dirty="0"/>
              <a:t>Være forbundet til det samme IP subnet så klienterne ikke behøver at skifte IP adresse</a:t>
            </a:r>
          </a:p>
          <a:p>
            <a:pPr lvl="1">
              <a:lnSpc>
                <a:spcPct val="90000"/>
              </a:lnSpc>
              <a:spcAft>
                <a:spcPct val="10000"/>
              </a:spcAft>
            </a:pPr>
            <a:r>
              <a:rPr lang="da-DK" sz="1800" dirty="0"/>
              <a:t>Have samme autentificering og kryptering måde så klienterne ved hvordan de skal autentificere og kryptere.</a:t>
            </a:r>
          </a:p>
          <a:p>
            <a:pPr lvl="1">
              <a:lnSpc>
                <a:spcPct val="90000"/>
              </a:lnSpc>
              <a:spcAft>
                <a:spcPct val="10000"/>
              </a:spcAft>
            </a:pPr>
            <a:r>
              <a:rPr lang="da-DK" sz="1800" dirty="0"/>
              <a:t>Mobil hastighed må max. være 36 km/t.</a:t>
            </a:r>
          </a:p>
          <a:p>
            <a:pPr>
              <a:lnSpc>
                <a:spcPct val="80000"/>
              </a:lnSpc>
            </a:pPr>
            <a:endParaRPr lang="da-DK" sz="2000" dirty="0"/>
          </a:p>
          <a:p>
            <a:pPr>
              <a:lnSpc>
                <a:spcPct val="80000"/>
              </a:lnSpc>
            </a:pPr>
            <a:endParaRPr lang="da-DK" sz="1200" dirty="0"/>
          </a:p>
        </p:txBody>
      </p:sp>
      <p:grpSp>
        <p:nvGrpSpPr>
          <p:cNvPr id="5" name="Gruppe 4"/>
          <p:cNvGrpSpPr/>
          <p:nvPr/>
        </p:nvGrpSpPr>
        <p:grpSpPr>
          <a:xfrm>
            <a:off x="2999657" y="4162769"/>
            <a:ext cx="5790497" cy="2524921"/>
            <a:chOff x="0" y="0"/>
            <a:chExt cx="4612005" cy="2011045"/>
          </a:xfrm>
        </p:grpSpPr>
        <p:sp>
          <p:nvSpPr>
            <p:cNvPr id="6" name="Ellipse 5"/>
            <p:cNvSpPr/>
            <p:nvPr/>
          </p:nvSpPr>
          <p:spPr>
            <a:xfrm>
              <a:off x="0" y="219075"/>
              <a:ext cx="1744980" cy="1744980"/>
            </a:xfrm>
            <a:prstGeom prst="ellipse">
              <a:avLst/>
            </a:prstGeom>
            <a:gradFill flip="none" rotWithShape="1">
              <a:gsLst>
                <a:gs pos="0">
                  <a:schemeClr val="accent2">
                    <a:lumMod val="40000"/>
                    <a:lumOff val="60000"/>
                    <a:shade val="30000"/>
                    <a:satMod val="115000"/>
                  </a:schemeClr>
                </a:gs>
                <a:gs pos="53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lnSpc>
                  <a:spcPct val="85000"/>
                </a:lnSpc>
                <a:spcBef>
                  <a:spcPct val="20000"/>
                </a:spcBef>
                <a:spcAft>
                  <a:spcPct val="0"/>
                </a:spcAft>
                <a:buClr>
                  <a:srgbClr val="336600"/>
                </a:buClr>
              </a:pPr>
              <a:endParaRPr lang="da-DK">
                <a:solidFill>
                  <a:srgbClr val="FFFFFF"/>
                </a:solidFill>
                <a:latin typeface="Arial" pitchFamily="34" charset="0"/>
                <a:cs typeface="Arial" pitchFamily="34" charset="0"/>
              </a:endParaRPr>
            </a:p>
          </p:txBody>
        </p:sp>
        <p:sp>
          <p:nvSpPr>
            <p:cNvPr id="7" name="Ellipse 6"/>
            <p:cNvSpPr/>
            <p:nvPr/>
          </p:nvSpPr>
          <p:spPr>
            <a:xfrm>
              <a:off x="590550" y="790575"/>
              <a:ext cx="556260" cy="55626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AP</a:t>
              </a:r>
            </a:p>
          </p:txBody>
        </p:sp>
        <p:sp>
          <p:nvSpPr>
            <p:cNvPr id="8" name="Tekstfelt 2"/>
            <p:cNvSpPr txBox="1">
              <a:spLocks noChangeArrowheads="1"/>
            </p:cNvSpPr>
            <p:nvPr/>
          </p:nvSpPr>
          <p:spPr bwMode="auto">
            <a:xfrm>
              <a:off x="458823" y="0"/>
              <a:ext cx="860291" cy="261071"/>
            </a:xfrm>
            <a:prstGeom prst="rect">
              <a:avLst/>
            </a:prstGeom>
            <a:noFill/>
            <a:ln w="9525">
              <a:noFill/>
              <a:miter lim="800000"/>
              <a:headEnd/>
              <a:tailEnd/>
            </a:ln>
          </p:spPr>
          <p:txBody>
            <a:bodyPr rot="0" vert="horz" wrap="square" lIns="91440" tIns="45720" rIns="91440" bIns="45720" anchor="t" anchorCtr="0">
              <a:spAutoFit/>
            </a:bodyPr>
            <a:lstStyle/>
            <a:p>
              <a:pP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Kanal 1</a:t>
              </a:r>
            </a:p>
          </p:txBody>
        </p:sp>
        <p:sp>
          <p:nvSpPr>
            <p:cNvPr id="9" name="Tekstfelt 2"/>
            <p:cNvSpPr txBox="1">
              <a:spLocks noChangeArrowheads="1"/>
            </p:cNvSpPr>
            <p:nvPr/>
          </p:nvSpPr>
          <p:spPr bwMode="auto">
            <a:xfrm>
              <a:off x="1892643" y="0"/>
              <a:ext cx="860292" cy="261071"/>
            </a:xfrm>
            <a:prstGeom prst="rect">
              <a:avLst/>
            </a:prstGeom>
            <a:noFill/>
            <a:ln w="9525">
              <a:noFill/>
              <a:miter lim="800000"/>
              <a:headEnd/>
              <a:tailEnd/>
            </a:ln>
          </p:spPr>
          <p:txBody>
            <a:bodyPr rot="0" vert="horz" wrap="square" lIns="91440" tIns="45720" rIns="91440" bIns="45720" anchor="t" anchorCtr="0">
              <a:spAutoFit/>
            </a:bodyPr>
            <a:lstStyle/>
            <a:p>
              <a:pP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Kanal 6</a:t>
              </a:r>
            </a:p>
          </p:txBody>
        </p:sp>
        <p:sp>
          <p:nvSpPr>
            <p:cNvPr id="10" name="Ellipse 9"/>
            <p:cNvSpPr/>
            <p:nvPr/>
          </p:nvSpPr>
          <p:spPr>
            <a:xfrm>
              <a:off x="2867025" y="219075"/>
              <a:ext cx="1744980" cy="1744450"/>
            </a:xfrm>
            <a:prstGeom prst="ellipse">
              <a:avLst/>
            </a:prstGeom>
            <a:gradFill flip="none" rotWithShape="1">
              <a:gsLst>
                <a:gs pos="0">
                  <a:schemeClr val="accent2">
                    <a:lumMod val="40000"/>
                    <a:lumOff val="60000"/>
                    <a:shade val="30000"/>
                    <a:satMod val="115000"/>
                  </a:schemeClr>
                </a:gs>
                <a:gs pos="53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lnSpc>
                  <a:spcPct val="85000"/>
                </a:lnSpc>
                <a:spcBef>
                  <a:spcPct val="20000"/>
                </a:spcBef>
                <a:spcAft>
                  <a:spcPct val="0"/>
                </a:spcAft>
                <a:buClr>
                  <a:srgbClr val="336600"/>
                </a:buClr>
              </a:pPr>
              <a:endParaRPr lang="da-DK">
                <a:solidFill>
                  <a:srgbClr val="FFFFFF"/>
                </a:solidFill>
                <a:latin typeface="Arial" pitchFamily="34" charset="0"/>
                <a:cs typeface="Arial" pitchFamily="34" charset="0"/>
              </a:endParaRPr>
            </a:p>
          </p:txBody>
        </p:sp>
        <p:sp>
          <p:nvSpPr>
            <p:cNvPr id="11" name="Ellipse 10"/>
            <p:cNvSpPr/>
            <p:nvPr/>
          </p:nvSpPr>
          <p:spPr>
            <a:xfrm>
              <a:off x="3457575" y="790575"/>
              <a:ext cx="556260" cy="556091"/>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AP</a:t>
              </a:r>
            </a:p>
          </p:txBody>
        </p:sp>
        <p:sp>
          <p:nvSpPr>
            <p:cNvPr id="12" name="Tekstfelt 2"/>
            <p:cNvSpPr txBox="1">
              <a:spLocks noChangeArrowheads="1"/>
            </p:cNvSpPr>
            <p:nvPr/>
          </p:nvSpPr>
          <p:spPr bwMode="auto">
            <a:xfrm>
              <a:off x="3383816" y="0"/>
              <a:ext cx="802939" cy="261071"/>
            </a:xfrm>
            <a:prstGeom prst="rect">
              <a:avLst/>
            </a:prstGeom>
            <a:noFill/>
            <a:ln w="9525">
              <a:noFill/>
              <a:miter lim="800000"/>
              <a:headEnd/>
              <a:tailEnd/>
            </a:ln>
          </p:spPr>
          <p:txBody>
            <a:bodyPr rot="0" vert="horz" wrap="square" lIns="91440" tIns="45720" rIns="91440" bIns="45720" anchor="t" anchorCtr="0">
              <a:spAutoFit/>
            </a:bodyPr>
            <a:lstStyle/>
            <a:p>
              <a:pP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Kanal 1</a:t>
              </a:r>
            </a:p>
          </p:txBody>
        </p:sp>
        <p:sp>
          <p:nvSpPr>
            <p:cNvPr id="13" name="Ellipse 12"/>
            <p:cNvSpPr/>
            <p:nvPr/>
          </p:nvSpPr>
          <p:spPr>
            <a:xfrm>
              <a:off x="1419225" y="266700"/>
              <a:ext cx="1744980" cy="1744345"/>
            </a:xfrm>
            <a:prstGeom prst="ellipse">
              <a:avLst/>
            </a:prstGeom>
            <a:gradFill flip="none" rotWithShape="1">
              <a:gsLst>
                <a:gs pos="0">
                  <a:schemeClr val="accent2">
                    <a:lumMod val="40000"/>
                    <a:lumOff val="60000"/>
                    <a:shade val="30000"/>
                    <a:satMod val="115000"/>
                    <a:alpha val="0"/>
                  </a:schemeClr>
                </a:gs>
                <a:gs pos="91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lnSpc>
                  <a:spcPct val="85000"/>
                </a:lnSpc>
                <a:spcBef>
                  <a:spcPct val="20000"/>
                </a:spcBef>
                <a:spcAft>
                  <a:spcPct val="0"/>
                </a:spcAft>
                <a:buClr>
                  <a:srgbClr val="336600"/>
                </a:buClr>
              </a:pPr>
              <a:endParaRPr lang="da-DK">
                <a:solidFill>
                  <a:srgbClr val="FFFFFF"/>
                </a:solidFill>
                <a:latin typeface="Arial" pitchFamily="34" charset="0"/>
                <a:cs typeface="Arial" pitchFamily="34" charset="0"/>
              </a:endParaRPr>
            </a:p>
          </p:txBody>
        </p:sp>
        <p:sp>
          <p:nvSpPr>
            <p:cNvPr id="14" name="Ellipse 13"/>
            <p:cNvSpPr/>
            <p:nvPr/>
          </p:nvSpPr>
          <p:spPr>
            <a:xfrm>
              <a:off x="371475" y="1295400"/>
              <a:ext cx="381000" cy="381000"/>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K</a:t>
              </a:r>
            </a:p>
          </p:txBody>
        </p:sp>
        <p:sp>
          <p:nvSpPr>
            <p:cNvPr id="15" name="Højrepil 14"/>
            <p:cNvSpPr/>
            <p:nvPr/>
          </p:nvSpPr>
          <p:spPr>
            <a:xfrm>
              <a:off x="819150" y="1466850"/>
              <a:ext cx="2895600" cy="114300"/>
            </a:xfrm>
            <a:prstGeom prst="rightArrow">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lnSpc>
                  <a:spcPct val="85000"/>
                </a:lnSpc>
                <a:spcBef>
                  <a:spcPct val="20000"/>
                </a:spcBef>
                <a:spcAft>
                  <a:spcPct val="0"/>
                </a:spcAft>
                <a:buClr>
                  <a:srgbClr val="336600"/>
                </a:buClr>
              </a:pPr>
              <a:endParaRPr lang="da-DK">
                <a:solidFill>
                  <a:srgbClr val="FFFFFF"/>
                </a:solidFill>
                <a:latin typeface="Arial" pitchFamily="34" charset="0"/>
                <a:cs typeface="Arial" pitchFamily="34" charset="0"/>
              </a:endParaRPr>
            </a:p>
          </p:txBody>
        </p:sp>
        <p:sp>
          <p:nvSpPr>
            <p:cNvPr id="16" name="Tekstfelt 2"/>
            <p:cNvSpPr txBox="1">
              <a:spLocks noChangeArrowheads="1"/>
            </p:cNvSpPr>
            <p:nvPr/>
          </p:nvSpPr>
          <p:spPr bwMode="auto">
            <a:xfrm>
              <a:off x="1605879" y="1581151"/>
              <a:ext cx="1640538" cy="261071"/>
            </a:xfrm>
            <a:prstGeom prst="rect">
              <a:avLst/>
            </a:prstGeom>
            <a:noFill/>
            <a:ln w="9525">
              <a:noFill/>
              <a:miter lim="800000"/>
              <a:headEnd/>
              <a:tailEnd/>
            </a:ln>
          </p:spPr>
          <p:txBody>
            <a:bodyPr rot="0" vert="horz" wrap="square" lIns="91440" tIns="45720" rIns="91440" bIns="45720" anchor="t" anchorCtr="0">
              <a:spAutoFit/>
            </a:bodyPr>
            <a:lstStyle/>
            <a:p>
              <a:pP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Klient bevægelse</a:t>
              </a:r>
            </a:p>
          </p:txBody>
        </p:sp>
        <p:sp>
          <p:nvSpPr>
            <p:cNvPr id="17" name="Ellipse 16"/>
            <p:cNvSpPr/>
            <p:nvPr/>
          </p:nvSpPr>
          <p:spPr>
            <a:xfrm>
              <a:off x="2009775" y="790575"/>
              <a:ext cx="556260" cy="556091"/>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85000"/>
                </a:lnSpc>
                <a:spcBef>
                  <a:spcPct val="20000"/>
                </a:spcBef>
                <a:buClr>
                  <a:srgbClr val="336600"/>
                </a:buClr>
              </a:pPr>
              <a:r>
                <a:rPr lang="da-DK">
                  <a:solidFill>
                    <a:srgbClr val="000000"/>
                  </a:solidFill>
                  <a:latin typeface="Arial" pitchFamily="34" charset="0"/>
                  <a:ea typeface="Calibri"/>
                  <a:cs typeface="Arial" pitchFamily="34" charset="0"/>
                </a:rPr>
                <a:t>AP</a:t>
              </a:r>
            </a:p>
          </p:txBody>
        </p:sp>
      </p:grpSp>
      <p:sp>
        <p:nvSpPr>
          <p:cNvPr id="2" name="Pladsholder til slidenummer 1"/>
          <p:cNvSpPr>
            <a:spLocks noGrp="1"/>
          </p:cNvSpPr>
          <p:nvPr>
            <p:ph type="sldNum" sz="quarter" idx="12"/>
          </p:nvPr>
        </p:nvSpPr>
        <p:spPr/>
        <p:txBody>
          <a:bodyPr/>
          <a:lstStyle/>
          <a:p>
            <a:pPr eaLnBrk="0" fontAlgn="base" hangingPunct="0">
              <a:spcAft>
                <a:spcPct val="0"/>
              </a:spcAft>
            </a:pPr>
            <a:fld id="{76AE5B3F-982B-4AB0-8F12-89BF9FD08385}" type="slidenum">
              <a:rPr lang="da-DK">
                <a:solidFill>
                  <a:srgbClr val="000000"/>
                </a:solidFill>
              </a:rPr>
              <a:pPr eaLnBrk="0" fontAlgn="base" hangingPunct="0">
                <a:spcAft>
                  <a:spcPct val="0"/>
                </a:spcAft>
              </a:pPr>
              <a:t>21</a:t>
            </a:fld>
            <a:endParaRPr lang="da-DK">
              <a:solidFill>
                <a:srgbClr val="000000"/>
              </a:solidFill>
            </a:endParaRPr>
          </a:p>
        </p:txBody>
      </p:sp>
    </p:spTree>
    <p:extLst>
      <p:ext uri="{BB962C8B-B14F-4D97-AF65-F5344CB8AC3E}">
        <p14:creationId xmlns:p14="http://schemas.microsoft.com/office/powerpoint/2010/main" val="1949156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Installation af trådløst netværk fortsat</a:t>
            </a:r>
          </a:p>
        </p:txBody>
      </p:sp>
      <p:sp>
        <p:nvSpPr>
          <p:cNvPr id="3" name="Pladsholder til indhold 2"/>
          <p:cNvSpPr>
            <a:spLocks noGrp="1"/>
          </p:cNvSpPr>
          <p:nvPr>
            <p:ph idx="1"/>
          </p:nvPr>
        </p:nvSpPr>
        <p:spPr>
          <a:xfrm>
            <a:off x="1991544" y="908720"/>
            <a:ext cx="8568952" cy="3744416"/>
          </a:xfrm>
        </p:spPr>
        <p:txBody>
          <a:bodyPr/>
          <a:lstStyle/>
          <a:p>
            <a:pPr>
              <a:spcBef>
                <a:spcPts val="600"/>
              </a:spcBef>
            </a:pPr>
            <a:r>
              <a:rPr lang="da-DK" sz="2200"/>
              <a:t>Når man planlægger placeringen af ​​Access Points (AP), kan man ikke bare trække dækningsområde cirkler på grundplantegningen.  Det cirkulære dækningsområde gælder kun hvis der ingen vægge er, men der er nogle anbefalinger:</a:t>
            </a:r>
          </a:p>
          <a:p>
            <a:pPr lvl="1">
              <a:spcBef>
                <a:spcPts val="600"/>
              </a:spcBef>
            </a:pPr>
            <a:r>
              <a:rPr lang="da-DK" sz="2200"/>
              <a:t>Placer </a:t>
            </a:r>
            <a:r>
              <a:rPr lang="da-DK" sz="2200" err="1"/>
              <a:t>AP’erne</a:t>
            </a:r>
            <a:r>
              <a:rPr lang="da-DK" sz="2200"/>
              <a:t> i midten af hvert dækningsområdelodret så tæt på loftet som muligt.</a:t>
            </a:r>
          </a:p>
          <a:p>
            <a:pPr lvl="1">
              <a:spcBef>
                <a:spcPts val="600"/>
              </a:spcBef>
            </a:pPr>
            <a:r>
              <a:rPr lang="da-DK" sz="2200"/>
              <a:t>Placer </a:t>
            </a:r>
            <a:r>
              <a:rPr lang="da-DK" sz="2200" err="1"/>
              <a:t>AP’erne</a:t>
            </a:r>
            <a:r>
              <a:rPr lang="da-DK" sz="2200"/>
              <a:t> over eventuelle forhindringer. </a:t>
            </a:r>
          </a:p>
          <a:p>
            <a:pPr lvl="1">
              <a:spcBef>
                <a:spcPts val="600"/>
              </a:spcBef>
            </a:pPr>
            <a:r>
              <a:rPr lang="da-DK" sz="2200"/>
              <a:t>Placer </a:t>
            </a:r>
            <a:r>
              <a:rPr lang="da-DK" sz="2200" err="1"/>
              <a:t>AP’erne</a:t>
            </a:r>
            <a:r>
              <a:rPr lang="da-DK" sz="2200"/>
              <a:t> på steder, hvor brugere forventes at være.</a:t>
            </a:r>
          </a:p>
          <a:p>
            <a:pPr lvl="1">
              <a:spcBef>
                <a:spcPts val="600"/>
              </a:spcBef>
            </a:pPr>
            <a:r>
              <a:rPr lang="da-DK" sz="2200"/>
              <a:t>Vurder altid arealet som et AP skal dække i forhold til den WLAN standard som anvendes.</a:t>
            </a:r>
          </a:p>
        </p:txBody>
      </p:sp>
      <p:pic>
        <p:nvPicPr>
          <p:cNvPr id="4" name="Billed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4649136"/>
            <a:ext cx="3380026" cy="2204864"/>
          </a:xfrm>
          <a:prstGeom prst="rect">
            <a:avLst/>
          </a:prstGeom>
        </p:spPr>
      </p:pic>
      <p:pic>
        <p:nvPicPr>
          <p:cNvPr id="5" name="Bille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4288658"/>
            <a:ext cx="3962461" cy="2569343"/>
          </a:xfrm>
          <a:prstGeom prst="rect">
            <a:avLst/>
          </a:prstGeom>
        </p:spPr>
      </p:pic>
      <p:sp>
        <p:nvSpPr>
          <p:cNvPr id="6" name="Pladsholder til slidenummer 5"/>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22</a:t>
            </a:fld>
            <a:endParaRPr lang="da-DK">
              <a:solidFill>
                <a:srgbClr val="000000"/>
              </a:solidFill>
            </a:endParaRPr>
          </a:p>
        </p:txBody>
      </p:sp>
    </p:spTree>
    <p:extLst>
      <p:ext uri="{BB962C8B-B14F-4D97-AF65-F5344CB8AC3E}">
        <p14:creationId xmlns:p14="http://schemas.microsoft.com/office/powerpoint/2010/main" val="354997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inSSIDer</a:t>
            </a:r>
            <a:r>
              <a:rPr lang="da-DK" dirty="0"/>
              <a:t> Wi-Fi netværks scanner </a:t>
            </a:r>
          </a:p>
        </p:txBody>
      </p:sp>
      <p:sp>
        <p:nvSpPr>
          <p:cNvPr id="3" name="Pladsholder til indhold 2"/>
          <p:cNvSpPr>
            <a:spLocks noGrp="1"/>
          </p:cNvSpPr>
          <p:nvPr>
            <p:ph idx="1"/>
          </p:nvPr>
        </p:nvSpPr>
        <p:spPr>
          <a:xfrm>
            <a:off x="2209800" y="908720"/>
            <a:ext cx="8206680" cy="5492080"/>
          </a:xfrm>
        </p:spPr>
        <p:txBody>
          <a:bodyPr/>
          <a:lstStyle/>
          <a:p>
            <a:pPr>
              <a:spcBef>
                <a:spcPts val="0"/>
              </a:spcBef>
            </a:pPr>
            <a:r>
              <a:rPr lang="da-DK" sz="2200" dirty="0"/>
              <a:t>Til at måle hvilke trådløse kanaler som bruges i et fysisk område bruger man en Wi-Fi netværks scanner.</a:t>
            </a:r>
          </a:p>
          <a:p>
            <a:pPr>
              <a:spcBef>
                <a:spcPts val="0"/>
              </a:spcBef>
            </a:pPr>
            <a:r>
              <a:rPr lang="da-DK" sz="2200" dirty="0"/>
              <a:t>Her på kurset bruger vi programmet </a:t>
            </a:r>
            <a:r>
              <a:rPr lang="da-DK" sz="2200" dirty="0" err="1"/>
              <a:t>inSSIDer</a:t>
            </a:r>
            <a:r>
              <a:rPr lang="da-DK" sz="2200" dirty="0"/>
              <a:t> (ver.1) som er et Windows open-source program udviklet af </a:t>
            </a:r>
            <a:r>
              <a:rPr lang="da-DK" sz="2200" dirty="0" err="1"/>
              <a:t>MetaGeek</a:t>
            </a:r>
            <a:r>
              <a:rPr lang="da-DK" sz="2200" dirty="0"/>
              <a:t>. </a:t>
            </a:r>
          </a:p>
          <a:p>
            <a:pPr>
              <a:spcBef>
                <a:spcPts val="0"/>
              </a:spcBef>
            </a:pPr>
            <a:r>
              <a:rPr lang="da-DK" sz="2200" dirty="0"/>
              <a:t>Fra og med </a:t>
            </a:r>
            <a:r>
              <a:rPr lang="da-DK" sz="2200" dirty="0" err="1"/>
              <a:t>inSSIDer</a:t>
            </a:r>
            <a:r>
              <a:rPr lang="da-DK" sz="2200" dirty="0"/>
              <a:t> 3 er programmet længere open-source. Det betyder at der skal betales for programmet.</a:t>
            </a:r>
          </a:p>
        </p:txBody>
      </p:sp>
      <p:pic>
        <p:nvPicPr>
          <p:cNvPr id="1032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3110180"/>
            <a:ext cx="6048673" cy="3721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19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Installation af trådløst netværk</a:t>
            </a:r>
          </a:p>
        </p:txBody>
      </p:sp>
      <p:sp>
        <p:nvSpPr>
          <p:cNvPr id="3" name="Pladsholder til indhold 2"/>
          <p:cNvSpPr>
            <a:spLocks noGrp="1"/>
          </p:cNvSpPr>
          <p:nvPr>
            <p:ph idx="1"/>
          </p:nvPr>
        </p:nvSpPr>
        <p:spPr>
          <a:xfrm>
            <a:off x="2209800" y="980728"/>
            <a:ext cx="8206680" cy="2880320"/>
          </a:xfrm>
        </p:spPr>
        <p:txBody>
          <a:bodyPr/>
          <a:lstStyle/>
          <a:p>
            <a:r>
              <a:rPr lang="da-DK" sz="2200"/>
              <a:t>Når man skal installere trådløst netværk i en bygning er der mange ting der skal tages med i overvejelserne og planlægningen.</a:t>
            </a:r>
          </a:p>
          <a:p>
            <a:r>
              <a:rPr lang="da-DK" sz="2200"/>
              <a:t>Antallet af brugere et trådløst netværk kan understøtte er ikke en simpel beregning. Antallet af brugere og den datahastighed de kan få, er afhængig af rum inddelingen, placering af Access Points, væg materialer, kanal opdeling mv.</a:t>
            </a:r>
          </a:p>
          <a:p>
            <a:r>
              <a:rPr lang="da-DK" sz="2200"/>
              <a:t>Så der bør altid være en plan, før et trådløst netværk kan implementeres.</a:t>
            </a:r>
          </a:p>
          <a:p>
            <a:endParaRPr lang="da-DK" sz="2200"/>
          </a:p>
        </p:txBody>
      </p:sp>
      <p:pic>
        <p:nvPicPr>
          <p:cNvPr id="4" name="Bille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3573017"/>
            <a:ext cx="4729708" cy="3153139"/>
          </a:xfrm>
          <a:prstGeom prst="rect">
            <a:avLst/>
          </a:prstGeom>
        </p:spPr>
      </p:pic>
      <p:sp>
        <p:nvSpPr>
          <p:cNvPr id="5" name="Pladsholder til slidenummer 4"/>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24</a:t>
            </a:fld>
            <a:endParaRPr lang="da-DK">
              <a:solidFill>
                <a:srgbClr val="000000"/>
              </a:solidFill>
            </a:endParaRPr>
          </a:p>
        </p:txBody>
      </p:sp>
    </p:spTree>
    <p:extLst>
      <p:ext uri="{BB962C8B-B14F-4D97-AF65-F5344CB8AC3E}">
        <p14:creationId xmlns:p14="http://schemas.microsoft.com/office/powerpoint/2010/main" val="60029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da-DK" altLang="da-DK"/>
              <a:t>Andre forhold ved placering af Access Points</a:t>
            </a:r>
          </a:p>
        </p:txBody>
      </p:sp>
      <p:sp>
        <p:nvSpPr>
          <p:cNvPr id="377859" name="Rectangle 3"/>
          <p:cNvSpPr>
            <a:spLocks noGrp="1" noChangeArrowheads="1"/>
          </p:cNvSpPr>
          <p:nvPr>
            <p:ph type="body" sz="half" idx="1"/>
          </p:nvPr>
        </p:nvSpPr>
        <p:spPr>
          <a:xfrm>
            <a:off x="2208213" y="981076"/>
            <a:ext cx="7847012" cy="1890713"/>
          </a:xfrm>
        </p:spPr>
        <p:txBody>
          <a:bodyPr/>
          <a:lstStyle/>
          <a:p>
            <a:pPr>
              <a:lnSpc>
                <a:spcPct val="90000"/>
              </a:lnSpc>
              <a:buFont typeface="Wingdings" pitchFamily="2" charset="2"/>
              <a:buNone/>
            </a:pPr>
            <a:r>
              <a:rPr lang="da-DK" altLang="da-DK" sz="2200" dirty="0"/>
              <a:t>Hvis vinklen mellem stationen og </a:t>
            </a:r>
            <a:r>
              <a:rPr lang="da-DK" altLang="da-DK" sz="2200" dirty="0" err="1"/>
              <a:t>access</a:t>
            </a:r>
            <a:r>
              <a:rPr lang="da-DK" altLang="da-DK" sz="2200" dirty="0"/>
              <a:t> pointet gennem</a:t>
            </a:r>
          </a:p>
          <a:p>
            <a:pPr>
              <a:lnSpc>
                <a:spcPct val="90000"/>
              </a:lnSpc>
              <a:buFont typeface="Wingdings" pitchFamily="2" charset="2"/>
              <a:buNone/>
            </a:pPr>
            <a:r>
              <a:rPr lang="da-DK" altLang="da-DK" sz="2200" dirty="0"/>
              <a:t>en væg begynder at afvige fra 90</a:t>
            </a:r>
            <a:r>
              <a:rPr lang="da-DK" altLang="da-DK" sz="2200" baseline="52000" dirty="0"/>
              <a:t>o</a:t>
            </a:r>
            <a:r>
              <a:rPr lang="da-DK" altLang="da-DK" sz="2200" dirty="0"/>
              <a:t> vil dæmpningen stige</a:t>
            </a:r>
          </a:p>
          <a:p>
            <a:pPr>
              <a:lnSpc>
                <a:spcPct val="90000"/>
              </a:lnSpc>
              <a:buFont typeface="Wingdings" pitchFamily="2" charset="2"/>
              <a:buNone/>
            </a:pPr>
            <a:r>
              <a:rPr lang="da-DK" altLang="da-DK" sz="2200" dirty="0"/>
              <a:t>og ved en vinkel på 2</a:t>
            </a:r>
            <a:r>
              <a:rPr lang="da-DK" altLang="da-DK" sz="2200" baseline="52000" dirty="0"/>
              <a:t>o </a:t>
            </a:r>
            <a:r>
              <a:rPr lang="da-DK" altLang="da-DK" sz="2200" dirty="0"/>
              <a:t>vil dæmpningen svare til en væg</a:t>
            </a:r>
          </a:p>
          <a:p>
            <a:pPr>
              <a:lnSpc>
                <a:spcPct val="90000"/>
              </a:lnSpc>
              <a:buFont typeface="Wingdings" pitchFamily="2" charset="2"/>
              <a:buNone/>
            </a:pPr>
            <a:r>
              <a:rPr lang="da-DK" altLang="da-DK" sz="2200" dirty="0"/>
              <a:t>som er 14 meter tyk.</a:t>
            </a:r>
          </a:p>
        </p:txBody>
      </p:sp>
      <p:pic>
        <p:nvPicPr>
          <p:cNvPr id="377860"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216275" y="2924175"/>
            <a:ext cx="1358900" cy="971550"/>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377861" name="Rectangle 5"/>
          <p:cNvSpPr>
            <a:spLocks noChangeArrowheads="1"/>
          </p:cNvSpPr>
          <p:nvPr/>
        </p:nvSpPr>
        <p:spPr bwMode="auto">
          <a:xfrm>
            <a:off x="5629275" y="3698875"/>
            <a:ext cx="763588" cy="2476500"/>
          </a:xfrm>
          <a:prstGeom prst="rect">
            <a:avLst/>
          </a:prstGeom>
          <a:solidFill>
            <a:srgbClr val="CC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pic>
        <p:nvPicPr>
          <p:cNvPr id="377862" name="Picture 6"/>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923213" y="5310188"/>
            <a:ext cx="1439862" cy="1008062"/>
          </a:xfr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
        <p:nvSpPr>
          <p:cNvPr id="377863" name="Line 7"/>
          <p:cNvSpPr>
            <a:spLocks noChangeShapeType="1"/>
          </p:cNvSpPr>
          <p:nvPr/>
        </p:nvSpPr>
        <p:spPr bwMode="auto">
          <a:xfrm>
            <a:off x="4683126" y="3473450"/>
            <a:ext cx="3286125" cy="22494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377864" name="Text Box 8"/>
          <p:cNvSpPr txBox="1">
            <a:spLocks noChangeArrowheads="1"/>
          </p:cNvSpPr>
          <p:nvPr/>
        </p:nvSpPr>
        <p:spPr bwMode="auto">
          <a:xfrm>
            <a:off x="3348038" y="4144964"/>
            <a:ext cx="13081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20000"/>
              </a:spcBef>
              <a:spcAft>
                <a:spcPct val="0"/>
              </a:spcAft>
              <a:buClr>
                <a:srgbClr val="336600"/>
              </a:buClr>
              <a:buFont typeface="Wingdings" pitchFamily="2" charset="2"/>
              <a:buChar char="ü"/>
            </a:pPr>
            <a:endParaRPr lang="en-US" altLang="da-DK" sz="2200">
              <a:solidFill>
                <a:srgbClr val="000066"/>
              </a:solidFill>
              <a:latin typeface="Arial Narrow" pitchFamily="34" charset="0"/>
            </a:endParaRPr>
          </a:p>
        </p:txBody>
      </p:sp>
      <p:sp>
        <p:nvSpPr>
          <p:cNvPr id="377865" name="Text Box 9"/>
          <p:cNvSpPr txBox="1">
            <a:spLocks noChangeArrowheads="1"/>
          </p:cNvSpPr>
          <p:nvPr/>
        </p:nvSpPr>
        <p:spPr bwMode="auto">
          <a:xfrm>
            <a:off x="3071814" y="3789364"/>
            <a:ext cx="17557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buClr>
                <a:srgbClr val="336600"/>
              </a:buClr>
            </a:pPr>
            <a:r>
              <a:rPr lang="da-DK" altLang="da-DK" sz="2200">
                <a:solidFill>
                  <a:srgbClr val="000066"/>
                </a:solidFill>
                <a:latin typeface="Arial Narrow" pitchFamily="34" charset="0"/>
              </a:rPr>
              <a:t>Access Point</a:t>
            </a:r>
          </a:p>
        </p:txBody>
      </p:sp>
      <p:sp>
        <p:nvSpPr>
          <p:cNvPr id="377866" name="Text Box 10"/>
          <p:cNvSpPr txBox="1">
            <a:spLocks noChangeArrowheads="1"/>
          </p:cNvSpPr>
          <p:nvPr/>
        </p:nvSpPr>
        <p:spPr bwMode="auto">
          <a:xfrm>
            <a:off x="8256588" y="4724400"/>
            <a:ext cx="9461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buClr>
                <a:srgbClr val="336600"/>
              </a:buClr>
            </a:pPr>
            <a:r>
              <a:rPr lang="da-DK" altLang="da-DK" sz="2200">
                <a:solidFill>
                  <a:srgbClr val="000066"/>
                </a:solidFill>
                <a:latin typeface="Arial Narrow" pitchFamily="34" charset="0"/>
              </a:rPr>
              <a:t>Station</a:t>
            </a:r>
          </a:p>
        </p:txBody>
      </p:sp>
      <p:sp>
        <p:nvSpPr>
          <p:cNvPr id="377867" name="Text Box 11"/>
          <p:cNvSpPr txBox="1">
            <a:spLocks noChangeArrowheads="1"/>
          </p:cNvSpPr>
          <p:nvPr/>
        </p:nvSpPr>
        <p:spPr bwMode="auto">
          <a:xfrm>
            <a:off x="5430839" y="3114675"/>
            <a:ext cx="13287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buClr>
                <a:srgbClr val="336600"/>
              </a:buClr>
            </a:pPr>
            <a:r>
              <a:rPr lang="da-DK" altLang="da-DK" sz="2200">
                <a:solidFill>
                  <a:srgbClr val="000066"/>
                </a:solidFill>
                <a:latin typeface="Arial Narrow" pitchFamily="34" charset="0"/>
              </a:rPr>
              <a:t>Væg 0.5m</a:t>
            </a:r>
          </a:p>
        </p:txBody>
      </p:sp>
      <p:sp>
        <p:nvSpPr>
          <p:cNvPr id="2" name="Pladsholder til slidenummer 1"/>
          <p:cNvSpPr>
            <a:spLocks noGrp="1"/>
          </p:cNvSpPr>
          <p:nvPr>
            <p:ph type="sldNum" sz="quarter" idx="12"/>
          </p:nvPr>
        </p:nvSpPr>
        <p:spPr/>
        <p:txBody>
          <a:bodyPr/>
          <a:lstStyle/>
          <a:p>
            <a:pPr eaLnBrk="0" fontAlgn="base" hangingPunct="0">
              <a:spcAft>
                <a:spcPct val="0"/>
              </a:spcAft>
            </a:pPr>
            <a:fld id="{42D15428-EC63-4EB9-8F7B-DAC56C400F5C}" type="slidenum">
              <a:rPr lang="da-DK">
                <a:solidFill>
                  <a:srgbClr val="000000"/>
                </a:solidFill>
              </a:rPr>
              <a:pPr eaLnBrk="0" fontAlgn="base" hangingPunct="0">
                <a:spcAft>
                  <a:spcPct val="0"/>
                </a:spcAft>
              </a:pPr>
              <a:t>25</a:t>
            </a:fld>
            <a:endParaRPr lang="da-DK">
              <a:solidFill>
                <a:srgbClr val="000000"/>
              </a:solidFill>
            </a:endParaRPr>
          </a:p>
        </p:txBody>
      </p:sp>
    </p:spTree>
    <p:extLst>
      <p:ext uri="{BB962C8B-B14F-4D97-AF65-F5344CB8AC3E}">
        <p14:creationId xmlns:p14="http://schemas.microsoft.com/office/powerpoint/2010/main" val="434860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da-DK" altLang="da-DK"/>
              <a:t>Forskellige materialers dæmpning	</a:t>
            </a:r>
          </a:p>
        </p:txBody>
      </p:sp>
      <p:sp>
        <p:nvSpPr>
          <p:cNvPr id="376835" name="Rectangle 3"/>
          <p:cNvSpPr>
            <a:spLocks noGrp="1" noChangeArrowheads="1"/>
          </p:cNvSpPr>
          <p:nvPr>
            <p:ph type="body" idx="1"/>
          </p:nvPr>
        </p:nvSpPr>
        <p:spPr>
          <a:xfrm>
            <a:off x="2351584" y="2492896"/>
            <a:ext cx="7488832" cy="3953272"/>
          </a:xfrm>
        </p:spPr>
        <p:txBody>
          <a:bodyPr/>
          <a:lstStyle/>
          <a:p>
            <a:pPr>
              <a:buFont typeface="Wingdings" pitchFamily="2" charset="2"/>
              <a:buNone/>
            </a:pPr>
            <a:r>
              <a:rPr lang="da-DK" altLang="da-DK" sz="2200" b="1" dirty="0"/>
              <a:t>Materiale:		Dæmper:	Anvendt i:</a:t>
            </a:r>
          </a:p>
          <a:p>
            <a:pPr>
              <a:buFont typeface="Wingdings" pitchFamily="2" charset="2"/>
              <a:buNone/>
            </a:pPr>
            <a:r>
              <a:rPr lang="da-DK" altLang="da-DK" sz="2200" dirty="0"/>
              <a:t>Træ:			ringe		døre, møbler</a:t>
            </a:r>
          </a:p>
          <a:p>
            <a:pPr>
              <a:buFont typeface="Wingdings" pitchFamily="2" charset="2"/>
              <a:buNone/>
            </a:pPr>
            <a:r>
              <a:rPr lang="da-DK" altLang="da-DK" sz="2200" dirty="0"/>
              <a:t>Gips:			ringe		skillevægge</a:t>
            </a:r>
          </a:p>
          <a:p>
            <a:pPr>
              <a:buFont typeface="Wingdings" pitchFamily="2" charset="2"/>
              <a:buNone/>
            </a:pPr>
            <a:r>
              <a:rPr lang="da-DK" altLang="da-DK" sz="2200" dirty="0"/>
              <a:t>Glas:			ringe		vinduer, glasvægge</a:t>
            </a:r>
          </a:p>
          <a:p>
            <a:pPr>
              <a:buFont typeface="Wingdings" pitchFamily="2" charset="2"/>
              <a:buNone/>
            </a:pPr>
            <a:r>
              <a:rPr lang="da-DK" altLang="da-DK" sz="2200" dirty="0"/>
              <a:t>Vand:			middel		akvarier</a:t>
            </a:r>
          </a:p>
          <a:p>
            <a:pPr>
              <a:buFont typeface="Wingdings" pitchFamily="2" charset="2"/>
              <a:buNone/>
            </a:pPr>
            <a:r>
              <a:rPr lang="da-DK" altLang="da-DK" sz="2200" dirty="0"/>
              <a:t>Mursten:			middel		vægge</a:t>
            </a:r>
          </a:p>
          <a:p>
            <a:pPr>
              <a:buFont typeface="Wingdings" pitchFamily="2" charset="2"/>
              <a:buNone/>
            </a:pPr>
            <a:r>
              <a:rPr lang="da-DK" altLang="da-DK" sz="2200" dirty="0"/>
              <a:t>Beton:			meget		vægge, gulve</a:t>
            </a:r>
          </a:p>
          <a:p>
            <a:pPr>
              <a:buFont typeface="Wingdings" pitchFamily="2" charset="2"/>
              <a:buNone/>
            </a:pPr>
            <a:r>
              <a:rPr lang="da-DK" altLang="da-DK" sz="2200" dirty="0"/>
              <a:t>Sikkerhedsglas:		meget		banker, forretninger</a:t>
            </a:r>
          </a:p>
          <a:p>
            <a:pPr>
              <a:buFont typeface="Wingdings" pitchFamily="2" charset="2"/>
              <a:buNone/>
            </a:pPr>
            <a:r>
              <a:rPr lang="da-DK" altLang="da-DK" sz="2200" dirty="0"/>
              <a:t>Metal/stål		særdeles	udsugning, ventilation</a:t>
            </a:r>
          </a:p>
          <a:p>
            <a:pPr>
              <a:buFont typeface="Wingdings" pitchFamily="2" charset="2"/>
              <a:buNone/>
            </a:pPr>
            <a:r>
              <a:rPr lang="da-DK" altLang="da-DK" sz="2200" dirty="0"/>
              <a:t>				meget</a:t>
            </a:r>
          </a:p>
        </p:txBody>
      </p:sp>
      <p:pic>
        <p:nvPicPr>
          <p:cNvPr id="3" name="Billede 2"/>
          <p:cNvPicPr>
            <a:picLocks noChangeAspect="1"/>
          </p:cNvPicPr>
          <p:nvPr/>
        </p:nvPicPr>
        <p:blipFill>
          <a:blip r:embed="rId2"/>
          <a:stretch>
            <a:fillRect/>
          </a:stretch>
        </p:blipFill>
        <p:spPr>
          <a:xfrm>
            <a:off x="2351584" y="1066800"/>
            <a:ext cx="7488832" cy="1326412"/>
          </a:xfrm>
          <a:prstGeom prst="rect">
            <a:avLst/>
          </a:prstGeom>
        </p:spPr>
      </p:pic>
      <p:sp>
        <p:nvSpPr>
          <p:cNvPr id="2" name="Pladsholder til slidenummer 1"/>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26</a:t>
            </a:fld>
            <a:endParaRPr lang="da-DK">
              <a:solidFill>
                <a:srgbClr val="000000"/>
              </a:solidFill>
            </a:endParaRPr>
          </a:p>
        </p:txBody>
      </p:sp>
    </p:spTree>
    <p:extLst>
      <p:ext uri="{BB962C8B-B14F-4D97-AF65-F5344CB8AC3E}">
        <p14:creationId xmlns:p14="http://schemas.microsoft.com/office/powerpoint/2010/main" val="3766003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da-DK" altLang="da-DK"/>
              <a:t>Forskellige materialers dæmpning	</a:t>
            </a:r>
          </a:p>
        </p:txBody>
      </p:sp>
      <p:graphicFrame>
        <p:nvGraphicFramePr>
          <p:cNvPr id="5" name="Tabel 4"/>
          <p:cNvGraphicFramePr>
            <a:graphicFrameLocks noGrp="1"/>
          </p:cNvGraphicFramePr>
          <p:nvPr/>
        </p:nvGraphicFramePr>
        <p:xfrm>
          <a:off x="2135560" y="980730"/>
          <a:ext cx="8352928" cy="4355853"/>
        </p:xfrm>
        <a:graphic>
          <a:graphicData uri="http://schemas.openxmlformats.org/drawingml/2006/table">
            <a:tbl>
              <a:tblPr firstRow="1" bandRow="1">
                <a:tableStyleId>{5C22544A-7EE6-4342-B048-85BDC9FD1C3A}</a:tableStyleId>
              </a:tblPr>
              <a:tblGrid>
                <a:gridCol w="2564495">
                  <a:extLst>
                    <a:ext uri="{9D8B030D-6E8A-4147-A177-3AD203B41FA5}">
                      <a16:colId xmlns:a16="http://schemas.microsoft.com/office/drawing/2014/main" val="20000"/>
                    </a:ext>
                  </a:extLst>
                </a:gridCol>
                <a:gridCol w="3077395">
                  <a:extLst>
                    <a:ext uri="{9D8B030D-6E8A-4147-A177-3AD203B41FA5}">
                      <a16:colId xmlns:a16="http://schemas.microsoft.com/office/drawing/2014/main" val="20001"/>
                    </a:ext>
                  </a:extLst>
                </a:gridCol>
                <a:gridCol w="2711038">
                  <a:extLst>
                    <a:ext uri="{9D8B030D-6E8A-4147-A177-3AD203B41FA5}">
                      <a16:colId xmlns:a16="http://schemas.microsoft.com/office/drawing/2014/main" val="20002"/>
                    </a:ext>
                  </a:extLst>
                </a:gridCol>
              </a:tblGrid>
              <a:tr h="366783">
                <a:tc>
                  <a:txBody>
                    <a:bodyPr/>
                    <a:lstStyle/>
                    <a:p>
                      <a:pPr algn="ctr"/>
                      <a:r>
                        <a:rPr lang="da-DK" altLang="da-DK" sz="2200" b="1" dirty="0"/>
                        <a:t>Materiale</a:t>
                      </a:r>
                      <a:endParaRPr lang="da-DK" sz="2200" dirty="0"/>
                    </a:p>
                  </a:txBody>
                  <a:tcPr/>
                </a:tc>
                <a:tc>
                  <a:txBody>
                    <a:bodyPr/>
                    <a:lstStyle/>
                    <a:p>
                      <a:pPr algn="ctr"/>
                      <a:r>
                        <a:rPr lang="da-DK" altLang="da-DK" sz="2200" b="1" dirty="0"/>
                        <a:t>Dæmper</a:t>
                      </a:r>
                      <a:endParaRPr lang="da-DK" sz="2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altLang="da-DK" sz="2200" b="1" dirty="0"/>
                        <a:t>Anvendt i</a:t>
                      </a:r>
                      <a:endParaRPr lang="da-DK" sz="2200" dirty="0"/>
                    </a:p>
                  </a:txBody>
                  <a:tcPr/>
                </a:tc>
                <a:extLst>
                  <a:ext uri="{0D108BD9-81ED-4DB2-BD59-A6C34878D82A}">
                    <a16:rowId xmlns:a16="http://schemas.microsoft.com/office/drawing/2014/main" val="10000"/>
                  </a:ext>
                </a:extLst>
              </a:tr>
              <a:tr h="366783">
                <a:tc>
                  <a:txBody>
                    <a:bodyPr/>
                    <a:lstStyle/>
                    <a:p>
                      <a:pPr algn="ctr"/>
                      <a:r>
                        <a:rPr lang="da-DK" sz="2200" dirty="0"/>
                        <a:t>Gips</a:t>
                      </a:r>
                    </a:p>
                  </a:txBody>
                  <a:tcPr/>
                </a:tc>
                <a:tc>
                  <a:txBody>
                    <a:bodyPr/>
                    <a:lstStyle/>
                    <a:p>
                      <a:pPr algn="ctr"/>
                      <a:r>
                        <a:rPr lang="da-DK" sz="2200" dirty="0"/>
                        <a:t>Lidt </a:t>
                      </a:r>
                      <a:r>
                        <a:rPr lang="da-DK" sz="2200" baseline="0" dirty="0"/>
                        <a:t> 3 - 4dB</a:t>
                      </a:r>
                      <a:endParaRPr lang="da-DK" sz="2200" dirty="0"/>
                    </a:p>
                  </a:txBody>
                  <a:tcPr/>
                </a:tc>
                <a:tc>
                  <a:txBody>
                    <a:bodyPr/>
                    <a:lstStyle/>
                    <a:p>
                      <a:pPr algn="ctr"/>
                      <a:r>
                        <a:rPr lang="da-DK" sz="2200" dirty="0"/>
                        <a:t>skillevægge</a:t>
                      </a:r>
                    </a:p>
                  </a:txBody>
                  <a:tcPr/>
                </a:tc>
                <a:extLst>
                  <a:ext uri="{0D108BD9-81ED-4DB2-BD59-A6C34878D82A}">
                    <a16:rowId xmlns:a16="http://schemas.microsoft.com/office/drawing/2014/main" val="10001"/>
                  </a:ext>
                </a:extLst>
              </a:tr>
              <a:tr h="366783">
                <a:tc>
                  <a:txBody>
                    <a:bodyPr/>
                    <a:lstStyle/>
                    <a:p>
                      <a:pPr algn="ctr"/>
                      <a:r>
                        <a:rPr lang="da-DK" sz="2200" dirty="0"/>
                        <a:t>Træ</a:t>
                      </a:r>
                    </a:p>
                  </a:txBody>
                  <a:tcPr/>
                </a:tc>
                <a:tc>
                  <a:txBody>
                    <a:bodyPr/>
                    <a:lstStyle/>
                    <a:p>
                      <a:pPr algn="ctr"/>
                      <a:r>
                        <a:rPr lang="da-DK" sz="2200" dirty="0"/>
                        <a:t>Lidt  3 - 6dB</a:t>
                      </a:r>
                    </a:p>
                  </a:txBody>
                  <a:tcPr/>
                </a:tc>
                <a:tc>
                  <a:txBody>
                    <a:bodyPr/>
                    <a:lstStyle/>
                    <a:p>
                      <a:pPr algn="ctr"/>
                      <a:r>
                        <a:rPr lang="da-DK" sz="2200" dirty="0"/>
                        <a:t>døre, møbler</a:t>
                      </a:r>
                    </a:p>
                  </a:txBody>
                  <a:tcPr/>
                </a:tc>
                <a:extLst>
                  <a:ext uri="{0D108BD9-81ED-4DB2-BD59-A6C34878D82A}">
                    <a16:rowId xmlns:a16="http://schemas.microsoft.com/office/drawing/2014/main" val="10002"/>
                  </a:ext>
                </a:extLst>
              </a:tr>
              <a:tr h="366783">
                <a:tc>
                  <a:txBody>
                    <a:bodyPr/>
                    <a:lstStyle/>
                    <a:p>
                      <a:pPr algn="ctr"/>
                      <a:r>
                        <a:rPr lang="da-DK" sz="2200" dirty="0"/>
                        <a:t>Glas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200" dirty="0"/>
                        <a:t>Lidt  3 - 7dB</a:t>
                      </a:r>
                    </a:p>
                  </a:txBody>
                  <a:tcPr/>
                </a:tc>
                <a:tc>
                  <a:txBody>
                    <a:bodyPr/>
                    <a:lstStyle/>
                    <a:p>
                      <a:pPr algn="ctr"/>
                      <a:r>
                        <a:rPr lang="da-DK" sz="2200" dirty="0"/>
                        <a:t>vinduer, glasvægge</a:t>
                      </a:r>
                    </a:p>
                  </a:txBody>
                  <a:tcPr/>
                </a:tc>
                <a:extLst>
                  <a:ext uri="{0D108BD9-81ED-4DB2-BD59-A6C34878D82A}">
                    <a16:rowId xmlns:a16="http://schemas.microsoft.com/office/drawing/2014/main" val="10003"/>
                  </a:ext>
                </a:extLst>
              </a:tr>
              <a:tr h="366783">
                <a:tc>
                  <a:txBody>
                    <a:bodyPr/>
                    <a:lstStyle/>
                    <a:p>
                      <a:pPr algn="ctr"/>
                      <a:r>
                        <a:rPr lang="da-DK" sz="2200" dirty="0"/>
                        <a:t>Vand</a:t>
                      </a:r>
                    </a:p>
                  </a:txBody>
                  <a:tcPr/>
                </a:tc>
                <a:tc>
                  <a:txBody>
                    <a:bodyPr/>
                    <a:lstStyle/>
                    <a:p>
                      <a:pPr algn="ctr"/>
                      <a:r>
                        <a:rPr lang="da-DK" sz="2200" dirty="0"/>
                        <a:t>middel  8 – 15dB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altLang="da-DK" sz="2200" dirty="0"/>
                        <a:t>akvarier</a:t>
                      </a:r>
                    </a:p>
                  </a:txBody>
                  <a:tcPr/>
                </a:tc>
                <a:extLst>
                  <a:ext uri="{0D108BD9-81ED-4DB2-BD59-A6C34878D82A}">
                    <a16:rowId xmlns:a16="http://schemas.microsoft.com/office/drawing/2014/main" val="10004"/>
                  </a:ext>
                </a:extLst>
              </a:tr>
              <a:tr h="366783">
                <a:tc>
                  <a:txBody>
                    <a:bodyPr/>
                    <a:lstStyle/>
                    <a:p>
                      <a:pPr algn="ctr"/>
                      <a:r>
                        <a:rPr lang="da-DK" sz="2200" dirty="0"/>
                        <a:t>Mursten</a:t>
                      </a:r>
                    </a:p>
                  </a:txBody>
                  <a:tcPr/>
                </a:tc>
                <a:tc>
                  <a:txBody>
                    <a:bodyPr/>
                    <a:lstStyle/>
                    <a:p>
                      <a:pPr algn="ctr"/>
                      <a:r>
                        <a:rPr lang="da-DK" sz="2200" dirty="0"/>
                        <a:t>middel  12 – 20dB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altLang="da-DK" sz="2200" dirty="0"/>
                        <a:t>vægge </a:t>
                      </a:r>
                      <a:r>
                        <a:rPr lang="da-DK" sz="2200" dirty="0"/>
                        <a:t>og ydermure</a:t>
                      </a:r>
                    </a:p>
                  </a:txBody>
                  <a:tcPr/>
                </a:tc>
                <a:extLst>
                  <a:ext uri="{0D108BD9-81ED-4DB2-BD59-A6C34878D82A}">
                    <a16:rowId xmlns:a16="http://schemas.microsoft.com/office/drawing/2014/main" val="10005"/>
                  </a:ext>
                </a:extLst>
              </a:tr>
              <a:tr h="366783">
                <a:tc>
                  <a:txBody>
                    <a:bodyPr/>
                    <a:lstStyle/>
                    <a:p>
                      <a:pPr algn="ctr"/>
                      <a:r>
                        <a:rPr lang="da-DK" sz="2200" dirty="0"/>
                        <a:t>Beton</a:t>
                      </a:r>
                    </a:p>
                  </a:txBody>
                  <a:tcPr/>
                </a:tc>
                <a:tc>
                  <a:txBody>
                    <a:bodyPr/>
                    <a:lstStyle/>
                    <a:p>
                      <a:pPr algn="ctr"/>
                      <a:r>
                        <a:rPr lang="da-DK" sz="2200" dirty="0"/>
                        <a:t>meget 12 – 20dB </a:t>
                      </a:r>
                    </a:p>
                  </a:txBody>
                  <a:tcPr/>
                </a:tc>
                <a:tc>
                  <a:txBody>
                    <a:bodyPr/>
                    <a:lstStyle/>
                    <a:p>
                      <a:pPr algn="ctr"/>
                      <a:r>
                        <a:rPr lang="da-DK" sz="2200" dirty="0"/>
                        <a:t>vægge, gulve</a:t>
                      </a:r>
                    </a:p>
                  </a:txBody>
                  <a:tcPr/>
                </a:tc>
                <a:extLst>
                  <a:ext uri="{0D108BD9-81ED-4DB2-BD59-A6C34878D82A}">
                    <a16:rowId xmlns:a16="http://schemas.microsoft.com/office/drawing/2014/main" val="10006"/>
                  </a:ext>
                </a:extLst>
              </a:tr>
              <a:tr h="366783">
                <a:tc>
                  <a:txBody>
                    <a:bodyPr/>
                    <a:lstStyle/>
                    <a:p>
                      <a:pPr algn="ctr"/>
                      <a:r>
                        <a:rPr lang="da-DK" sz="2200" dirty="0"/>
                        <a:t>Glas dobbelt lamineret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200" dirty="0"/>
                        <a:t>meget 13 – 20dB </a:t>
                      </a:r>
                    </a:p>
                  </a:txBody>
                  <a:tcPr/>
                </a:tc>
                <a:tc>
                  <a:txBody>
                    <a:bodyPr/>
                    <a:lstStyle/>
                    <a:p>
                      <a:pPr algn="ctr"/>
                      <a:r>
                        <a:rPr lang="da-DK" sz="2200" dirty="0"/>
                        <a:t>Tag, banker, forretninger</a:t>
                      </a:r>
                      <a:r>
                        <a:rPr lang="da-DK" sz="2200" baseline="0" dirty="0"/>
                        <a:t> </a:t>
                      </a:r>
                      <a:endParaRPr lang="da-DK" sz="2200" dirty="0"/>
                    </a:p>
                  </a:txBody>
                  <a:tcPr/>
                </a:tc>
                <a:extLst>
                  <a:ext uri="{0D108BD9-81ED-4DB2-BD59-A6C34878D82A}">
                    <a16:rowId xmlns:a16="http://schemas.microsoft.com/office/drawing/2014/main" val="10007"/>
                  </a:ext>
                </a:extLst>
              </a:tr>
              <a:tr h="366783">
                <a:tc>
                  <a:txBody>
                    <a:bodyPr/>
                    <a:lstStyle/>
                    <a:p>
                      <a:pPr algn="ctr"/>
                      <a:r>
                        <a:rPr lang="da-DK" altLang="da-DK" sz="2200" dirty="0"/>
                        <a:t>Sikkerhedsglas</a:t>
                      </a:r>
                      <a:endParaRPr lang="da-DK" sz="2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200" dirty="0"/>
                        <a:t>meget 10 – 20dB </a:t>
                      </a:r>
                    </a:p>
                  </a:txBody>
                  <a:tcPr/>
                </a:tc>
                <a:tc>
                  <a:txBody>
                    <a:bodyPr/>
                    <a:lstStyle/>
                    <a:p>
                      <a:pPr algn="ctr"/>
                      <a:r>
                        <a:rPr lang="da-DK" sz="2200" dirty="0"/>
                        <a:t>banker, forretninger</a:t>
                      </a:r>
                    </a:p>
                  </a:txBody>
                  <a:tcPr/>
                </a:tc>
                <a:extLst>
                  <a:ext uri="{0D108BD9-81ED-4DB2-BD59-A6C34878D82A}">
                    <a16:rowId xmlns:a16="http://schemas.microsoft.com/office/drawing/2014/main" val="10008"/>
                  </a:ext>
                </a:extLst>
              </a:tr>
              <a:tr h="515373">
                <a:tc>
                  <a:txBody>
                    <a:bodyPr/>
                    <a:lstStyle/>
                    <a:p>
                      <a:pPr algn="ctr"/>
                      <a:r>
                        <a:rPr lang="da-DK" sz="2200" dirty="0"/>
                        <a:t>Metal/stål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2200" dirty="0"/>
                        <a:t>Særdeles meget 16 - 28dB</a:t>
                      </a:r>
                    </a:p>
                  </a:txBody>
                  <a:tcPr/>
                </a:tc>
                <a:tc>
                  <a:txBody>
                    <a:bodyPr/>
                    <a:lstStyle/>
                    <a:p>
                      <a:pPr algn="ctr"/>
                      <a:r>
                        <a:rPr lang="da-DK" sz="2200" dirty="0"/>
                        <a:t>udsugning, ventilation</a:t>
                      </a:r>
                    </a:p>
                  </a:txBody>
                  <a:tcPr/>
                </a:tc>
                <a:extLst>
                  <a:ext uri="{0D108BD9-81ED-4DB2-BD59-A6C34878D82A}">
                    <a16:rowId xmlns:a16="http://schemas.microsoft.com/office/drawing/2014/main" val="10009"/>
                  </a:ext>
                </a:extLst>
              </a:tr>
            </a:tbl>
          </a:graphicData>
        </a:graphic>
      </p:graphicFrame>
      <p:pic>
        <p:nvPicPr>
          <p:cNvPr id="1108994" name="Picture 2" descr="Billedresultat for wifi attenu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96" y="5373217"/>
            <a:ext cx="2232248" cy="137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25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Energistyrelsen  ens.dk signal dæmpning </a:t>
            </a:r>
          </a:p>
        </p:txBody>
      </p:sp>
      <p:sp>
        <p:nvSpPr>
          <p:cNvPr id="3" name="Pladsholder til indhold 2"/>
          <p:cNvSpPr>
            <a:spLocks noGrp="1"/>
          </p:cNvSpPr>
          <p:nvPr>
            <p:ph idx="1"/>
          </p:nvPr>
        </p:nvSpPr>
        <p:spPr>
          <a:xfrm>
            <a:off x="2209800" y="980728"/>
            <a:ext cx="7990656" cy="1080120"/>
          </a:xfrm>
        </p:spPr>
        <p:txBody>
          <a:bodyPr/>
          <a:lstStyle/>
          <a:p>
            <a:pPr marL="0" indent="0">
              <a:buNone/>
            </a:pPr>
            <a:r>
              <a:rPr lang="da-DK" sz="2200" dirty="0"/>
              <a:t>Tabel 1. Eksempler på målt reduktion af mobilstråling ved forskellig frekvens, efter passage af udvalgte byggematerialer og en samlet afstand på 1 meter mellem modtager og signalgiver. Kilde: </a:t>
            </a:r>
            <a:r>
              <a:rPr lang="da-DK" sz="2200" dirty="0" err="1"/>
              <a:t>Skouby</a:t>
            </a:r>
            <a:r>
              <a:rPr lang="da-DK" sz="2200" dirty="0"/>
              <a:t> et al., 2014. </a:t>
            </a:r>
          </a:p>
          <a:p>
            <a:endParaRPr lang="da-DK" dirty="0"/>
          </a:p>
        </p:txBody>
      </p:sp>
      <p:graphicFrame>
        <p:nvGraphicFramePr>
          <p:cNvPr id="4" name="Pladsholder til indhold 3"/>
          <p:cNvGraphicFramePr>
            <a:graphicFrameLocks/>
          </p:cNvGraphicFramePr>
          <p:nvPr/>
        </p:nvGraphicFramePr>
        <p:xfrm>
          <a:off x="2351584" y="2276872"/>
          <a:ext cx="8136904" cy="3474720"/>
        </p:xfrm>
        <a:graphic>
          <a:graphicData uri="http://schemas.openxmlformats.org/drawingml/2006/table">
            <a:tbl>
              <a:tblPr firstRow="1" bandRow="1">
                <a:tableStyleId>{5C22544A-7EE6-4342-B048-85BDC9FD1C3A}</a:tableStyleId>
              </a:tblPr>
              <a:tblGrid>
                <a:gridCol w="4464496">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359151">
                  <a:extLst>
                    <a:ext uri="{9D8B030D-6E8A-4147-A177-3AD203B41FA5}">
                      <a16:colId xmlns:a16="http://schemas.microsoft.com/office/drawing/2014/main" val="20002"/>
                    </a:ext>
                  </a:extLst>
                </a:gridCol>
                <a:gridCol w="1017113">
                  <a:extLst>
                    <a:ext uri="{9D8B030D-6E8A-4147-A177-3AD203B41FA5}">
                      <a16:colId xmlns:a16="http://schemas.microsoft.com/office/drawing/2014/main" val="20003"/>
                    </a:ext>
                  </a:extLst>
                </a:gridCol>
              </a:tblGrid>
              <a:tr h="321339">
                <a:tc>
                  <a:txBody>
                    <a:bodyPr/>
                    <a:lstStyle/>
                    <a:p>
                      <a:r>
                        <a:rPr lang="da-DK" b="1" dirty="0"/>
                        <a:t>Tab ved passage af byggematerialer </a:t>
                      </a:r>
                      <a:endParaRPr lang="da-DK" dirty="0"/>
                    </a:p>
                  </a:txBody>
                  <a:tcPr/>
                </a:tc>
                <a:tc>
                  <a:txBody>
                    <a:bodyPr/>
                    <a:lstStyle/>
                    <a:p>
                      <a:pPr algn="ctr"/>
                      <a:r>
                        <a:rPr lang="da-DK" b="1" dirty="0"/>
                        <a:t>900 MHz </a:t>
                      </a:r>
                      <a:endParaRPr lang="da-DK" dirty="0"/>
                    </a:p>
                  </a:txBody>
                  <a:tcPr/>
                </a:tc>
                <a:tc>
                  <a:txBody>
                    <a:bodyPr/>
                    <a:lstStyle/>
                    <a:p>
                      <a:pPr algn="ctr"/>
                      <a:r>
                        <a:rPr lang="da-DK" b="1" dirty="0"/>
                        <a:t>2,4 GHz </a:t>
                      </a:r>
                      <a:endParaRPr lang="da-DK" dirty="0"/>
                    </a:p>
                  </a:txBody>
                  <a:tcPr/>
                </a:tc>
                <a:tc>
                  <a:txBody>
                    <a:bodyPr/>
                    <a:lstStyle/>
                    <a:p>
                      <a:pPr algn="ctr"/>
                      <a:r>
                        <a:rPr lang="da-DK" b="1" dirty="0"/>
                        <a:t>5 GHz </a:t>
                      </a:r>
                      <a:endParaRPr lang="da-DK" dirty="0"/>
                    </a:p>
                  </a:txBody>
                  <a:tcPr/>
                </a:tc>
                <a:extLst>
                  <a:ext uri="{0D108BD9-81ED-4DB2-BD59-A6C34878D82A}">
                    <a16:rowId xmlns:a16="http://schemas.microsoft.com/office/drawing/2014/main" val="10000"/>
                  </a:ext>
                </a:extLst>
              </a:tr>
              <a:tr h="183622">
                <a:tc>
                  <a:txBody>
                    <a:bodyPr/>
                    <a:lstStyle/>
                    <a:p>
                      <a:r>
                        <a:rPr lang="da-DK" dirty="0"/>
                        <a:t>Vindue med enkeltglas </a:t>
                      </a:r>
                    </a:p>
                  </a:txBody>
                  <a:tcPr/>
                </a:tc>
                <a:tc>
                  <a:txBody>
                    <a:bodyPr/>
                    <a:lstStyle/>
                    <a:p>
                      <a:pPr algn="ctr"/>
                      <a:r>
                        <a:rPr lang="da-DK" dirty="0"/>
                        <a:t>10 dB </a:t>
                      </a:r>
                    </a:p>
                  </a:txBody>
                  <a:tcPr/>
                </a:tc>
                <a:tc>
                  <a:txBody>
                    <a:bodyPr/>
                    <a:lstStyle/>
                    <a:p>
                      <a:pPr algn="ctr"/>
                      <a:r>
                        <a:rPr lang="da-DK" dirty="0"/>
                        <a:t>16 dB </a:t>
                      </a:r>
                    </a:p>
                  </a:txBody>
                  <a:tcPr/>
                </a:tc>
                <a:tc>
                  <a:txBody>
                    <a:bodyPr/>
                    <a:lstStyle/>
                    <a:p>
                      <a:pPr algn="ctr"/>
                      <a:r>
                        <a:rPr lang="da-DK" dirty="0"/>
                        <a:t>35 dB </a:t>
                      </a:r>
                    </a:p>
                  </a:txBody>
                  <a:tcPr/>
                </a:tc>
                <a:extLst>
                  <a:ext uri="{0D108BD9-81ED-4DB2-BD59-A6C34878D82A}">
                    <a16:rowId xmlns:a16="http://schemas.microsoft.com/office/drawing/2014/main" val="10001"/>
                  </a:ext>
                </a:extLst>
              </a:tr>
              <a:tr h="276592">
                <a:tc>
                  <a:txBody>
                    <a:bodyPr/>
                    <a:lstStyle/>
                    <a:p>
                      <a:r>
                        <a:rPr lang="da-DK" dirty="0"/>
                        <a:t>Dobbeltrude med lavemission belægning	</a:t>
                      </a:r>
                    </a:p>
                  </a:txBody>
                  <a:tcPr/>
                </a:tc>
                <a:tc>
                  <a:txBody>
                    <a:bodyPr/>
                    <a:lstStyle/>
                    <a:p>
                      <a:pPr algn="ctr"/>
                      <a:r>
                        <a:rPr lang="da-DK" dirty="0"/>
                        <a:t>25 dB </a:t>
                      </a:r>
                    </a:p>
                  </a:txBody>
                  <a:tcPr/>
                </a:tc>
                <a:tc>
                  <a:txBody>
                    <a:bodyPr/>
                    <a:lstStyle/>
                    <a:p>
                      <a:pPr algn="ctr"/>
                      <a:r>
                        <a:rPr lang="da-DK" dirty="0"/>
                        <a:t>28 dB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dirty="0"/>
                        <a:t>30 dB </a:t>
                      </a:r>
                    </a:p>
                  </a:txBody>
                  <a:tcPr/>
                </a:tc>
                <a:extLst>
                  <a:ext uri="{0D108BD9-81ED-4DB2-BD59-A6C34878D82A}">
                    <a16:rowId xmlns:a16="http://schemas.microsoft.com/office/drawing/2014/main" val="10002"/>
                  </a:ext>
                </a:extLst>
              </a:tr>
              <a:tr h="596772">
                <a:tc>
                  <a:txBody>
                    <a:bodyPr/>
                    <a:lstStyle/>
                    <a:p>
                      <a:r>
                        <a:rPr lang="da-DK" dirty="0"/>
                        <a:t>Dobbeltrude med lavemission belægning og solafskærmende belægning </a:t>
                      </a:r>
                    </a:p>
                  </a:txBody>
                  <a:tcPr/>
                </a:tc>
                <a:tc>
                  <a:txBody>
                    <a:bodyPr/>
                    <a:lstStyle/>
                    <a:p>
                      <a:pPr algn="ctr"/>
                      <a:r>
                        <a:rPr lang="da-DK" dirty="0"/>
                        <a:t>30 dB </a:t>
                      </a:r>
                    </a:p>
                  </a:txBody>
                  <a:tcPr/>
                </a:tc>
                <a:tc>
                  <a:txBody>
                    <a:bodyPr/>
                    <a:lstStyle/>
                    <a:p>
                      <a:pPr algn="ctr"/>
                      <a:r>
                        <a:rPr lang="da-DK" dirty="0"/>
                        <a:t>42 dB </a:t>
                      </a:r>
                    </a:p>
                  </a:txBody>
                  <a:tcPr/>
                </a:tc>
                <a:tc>
                  <a:txBody>
                    <a:bodyPr/>
                    <a:lstStyle/>
                    <a:p>
                      <a:pPr algn="ctr"/>
                      <a:r>
                        <a:rPr lang="da-DK" dirty="0"/>
                        <a:t>55 dB </a:t>
                      </a:r>
                    </a:p>
                  </a:txBody>
                  <a:tcPr/>
                </a:tc>
                <a:extLst>
                  <a:ext uri="{0D108BD9-81ED-4DB2-BD59-A6C34878D82A}">
                    <a16:rowId xmlns:a16="http://schemas.microsoft.com/office/drawing/2014/main" val="10003"/>
                  </a:ext>
                </a:extLst>
              </a:tr>
              <a:tr h="596772">
                <a:tc>
                  <a:txBody>
                    <a:bodyPr/>
                    <a:lstStyle/>
                    <a:p>
                      <a:r>
                        <a:rPr lang="da-DK" dirty="0"/>
                        <a:t>Dobbeltrude med lavemission belægning og 2 solafskærmende belægninger </a:t>
                      </a:r>
                    </a:p>
                  </a:txBody>
                  <a:tcPr/>
                </a:tc>
                <a:tc>
                  <a:txBody>
                    <a:bodyPr/>
                    <a:lstStyle/>
                    <a:p>
                      <a:pPr algn="ctr"/>
                      <a:r>
                        <a:rPr lang="da-DK" dirty="0"/>
                        <a:t>30 dB </a:t>
                      </a:r>
                    </a:p>
                  </a:txBody>
                  <a:tcPr/>
                </a:tc>
                <a:tc>
                  <a:txBody>
                    <a:bodyPr/>
                    <a:lstStyle/>
                    <a:p>
                      <a:pPr algn="ctr"/>
                      <a:r>
                        <a:rPr lang="da-DK" dirty="0"/>
                        <a:t>42 dB </a:t>
                      </a:r>
                    </a:p>
                  </a:txBody>
                  <a:tcPr/>
                </a:tc>
                <a:tc>
                  <a:txBody>
                    <a:bodyPr/>
                    <a:lstStyle/>
                    <a:p>
                      <a:pPr algn="ctr"/>
                      <a:r>
                        <a:rPr lang="da-DK" dirty="0"/>
                        <a:t>55 dB </a:t>
                      </a:r>
                    </a:p>
                  </a:txBody>
                  <a:tcPr/>
                </a:tc>
                <a:extLst>
                  <a:ext uri="{0D108BD9-81ED-4DB2-BD59-A6C34878D82A}">
                    <a16:rowId xmlns:a16="http://schemas.microsoft.com/office/drawing/2014/main" val="10004"/>
                  </a:ext>
                </a:extLst>
              </a:tr>
              <a:tr h="321339">
                <a:tc>
                  <a:txBody>
                    <a:bodyPr/>
                    <a:lstStyle/>
                    <a:p>
                      <a:r>
                        <a:rPr lang="da-DK" dirty="0"/>
                        <a:t>Trelagsrude med lavemission belægning </a:t>
                      </a:r>
                    </a:p>
                  </a:txBody>
                  <a:tcPr/>
                </a:tc>
                <a:tc>
                  <a:txBody>
                    <a:bodyPr/>
                    <a:lstStyle/>
                    <a:p>
                      <a:pPr algn="ctr"/>
                      <a:r>
                        <a:rPr lang="da-DK" dirty="0"/>
                        <a:t>20 dB </a:t>
                      </a:r>
                    </a:p>
                  </a:txBody>
                  <a:tcPr/>
                </a:tc>
                <a:tc>
                  <a:txBody>
                    <a:bodyPr/>
                    <a:lstStyle/>
                    <a:p>
                      <a:pPr algn="ctr"/>
                      <a:r>
                        <a:rPr lang="da-DK" dirty="0"/>
                        <a:t>20 dB </a:t>
                      </a:r>
                    </a:p>
                  </a:txBody>
                  <a:tcPr/>
                </a:tc>
                <a:tc>
                  <a:txBody>
                    <a:bodyPr/>
                    <a:lstStyle/>
                    <a:p>
                      <a:pPr algn="ctr"/>
                      <a:r>
                        <a:rPr lang="da-DK" dirty="0"/>
                        <a:t>25 dB </a:t>
                      </a:r>
                    </a:p>
                  </a:txBody>
                  <a:tcPr/>
                </a:tc>
                <a:extLst>
                  <a:ext uri="{0D108BD9-81ED-4DB2-BD59-A6C34878D82A}">
                    <a16:rowId xmlns:a16="http://schemas.microsoft.com/office/drawing/2014/main" val="10005"/>
                  </a:ext>
                </a:extLst>
              </a:tr>
              <a:tr h="321339">
                <a:tc>
                  <a:txBody>
                    <a:bodyPr/>
                    <a:lstStyle/>
                    <a:p>
                      <a:r>
                        <a:rPr lang="da-DK" dirty="0"/>
                        <a:t>Teglvæg med tom hulmur </a:t>
                      </a:r>
                    </a:p>
                  </a:txBody>
                  <a:tcPr/>
                </a:tc>
                <a:tc>
                  <a:txBody>
                    <a:bodyPr/>
                    <a:lstStyle/>
                    <a:p>
                      <a:pPr algn="ctr"/>
                      <a:r>
                        <a:rPr lang="da-DK" dirty="0"/>
                        <a:t>10 dB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dirty="0"/>
                        <a:t>17 dB</a:t>
                      </a:r>
                    </a:p>
                  </a:txBody>
                  <a:tcPr/>
                </a:tc>
                <a:tc>
                  <a:txBody>
                    <a:bodyPr/>
                    <a:lstStyle/>
                    <a:p>
                      <a:pPr algn="ctr"/>
                      <a:r>
                        <a:rPr lang="da-DK" dirty="0"/>
                        <a:t>25 dB </a:t>
                      </a:r>
                    </a:p>
                  </a:txBody>
                  <a:tcPr/>
                </a:tc>
                <a:extLst>
                  <a:ext uri="{0D108BD9-81ED-4DB2-BD59-A6C34878D82A}">
                    <a16:rowId xmlns:a16="http://schemas.microsoft.com/office/drawing/2014/main" val="10006"/>
                  </a:ext>
                </a:extLst>
              </a:tr>
              <a:tr h="321339">
                <a:tc>
                  <a:txBody>
                    <a:bodyPr/>
                    <a:lstStyle/>
                    <a:p>
                      <a:r>
                        <a:rPr lang="da-DK" dirty="0"/>
                        <a:t>Teglvæg med isoleret hulmur </a:t>
                      </a:r>
                    </a:p>
                  </a:txBody>
                  <a:tcPr/>
                </a:tc>
                <a:tc>
                  <a:txBody>
                    <a:bodyPr/>
                    <a:lstStyle/>
                    <a:p>
                      <a:pPr algn="ctr"/>
                      <a:r>
                        <a:rPr lang="da-DK" dirty="0"/>
                        <a:t>10 dB </a:t>
                      </a:r>
                    </a:p>
                  </a:txBody>
                  <a:tcPr/>
                </a:tc>
                <a:tc>
                  <a:txBody>
                    <a:bodyPr/>
                    <a:lstStyle/>
                    <a:p>
                      <a:pPr algn="ctr"/>
                      <a:r>
                        <a:rPr lang="da-DK" dirty="0"/>
                        <a:t>10 dB </a:t>
                      </a:r>
                    </a:p>
                  </a:txBody>
                  <a:tcPr/>
                </a:tc>
                <a:tc>
                  <a:txBody>
                    <a:bodyPr/>
                    <a:lstStyle/>
                    <a:p>
                      <a:pPr algn="ctr"/>
                      <a:r>
                        <a:rPr lang="da-DK" dirty="0"/>
                        <a:t>20 dB </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5805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Mesh</a:t>
            </a:r>
            <a:endParaRPr lang="da-DK" dirty="0"/>
          </a:p>
        </p:txBody>
      </p:sp>
      <p:pic>
        <p:nvPicPr>
          <p:cNvPr id="6" name="Pladsholder til indhold 5"/>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6180739" y="908720"/>
            <a:ext cx="3810000" cy="2130966"/>
          </a:xfrm>
        </p:spPr>
      </p:pic>
      <p:pic>
        <p:nvPicPr>
          <p:cNvPr id="7" name="Billed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92" y="3777500"/>
            <a:ext cx="4032448" cy="2223177"/>
          </a:xfrm>
          <a:prstGeom prst="rect">
            <a:avLst/>
          </a:prstGeom>
        </p:spPr>
      </p:pic>
      <p:sp>
        <p:nvSpPr>
          <p:cNvPr id="8" name="Tekstfelt 7"/>
          <p:cNvSpPr txBox="1"/>
          <p:nvPr/>
        </p:nvSpPr>
        <p:spPr>
          <a:xfrm>
            <a:off x="2209800" y="3861048"/>
            <a:ext cx="3670176" cy="1923604"/>
          </a:xfrm>
          <a:prstGeom prst="rect">
            <a:avLst/>
          </a:prstGeom>
          <a:noFill/>
        </p:spPr>
        <p:txBody>
          <a:bodyPr wrap="square" rtlCol="0">
            <a:spAutoFit/>
          </a:bodyPr>
          <a:lstStyle/>
          <a:p>
            <a:pPr eaLnBrk="0" fontAlgn="base" hangingPunct="0">
              <a:lnSpc>
                <a:spcPct val="85000"/>
              </a:lnSpc>
              <a:spcBef>
                <a:spcPct val="20000"/>
              </a:spcBef>
              <a:spcAft>
                <a:spcPct val="0"/>
              </a:spcAft>
              <a:buClr>
                <a:srgbClr val="336600"/>
              </a:buClr>
            </a:pPr>
            <a:r>
              <a:rPr lang="da-DK" sz="2000" dirty="0">
                <a:solidFill>
                  <a:srgbClr val="000066"/>
                </a:solidFill>
                <a:latin typeface="Arial Narrow" pitchFamily="34" charset="0"/>
              </a:rPr>
              <a:t>De gode </a:t>
            </a:r>
            <a:r>
              <a:rPr lang="da-DK" sz="2000" dirty="0" err="1">
                <a:solidFill>
                  <a:srgbClr val="000066"/>
                </a:solidFill>
                <a:latin typeface="Arial Narrow" pitchFamily="34" charset="0"/>
              </a:rPr>
              <a:t>mesh</a:t>
            </a:r>
            <a:r>
              <a:rPr lang="da-DK" sz="2000" dirty="0">
                <a:solidFill>
                  <a:srgbClr val="000066"/>
                </a:solidFill>
                <a:latin typeface="Arial Narrow" pitchFamily="34" charset="0"/>
              </a:rPr>
              <a:t> routere er enkle at installere. Det er bare at forbinde hovedenheden til netværksforbindelsen, trykke på et par knapper, parre de andre enheder med den første, så har du et stort netværk, der tilmed er hurtigt.</a:t>
            </a:r>
          </a:p>
        </p:txBody>
      </p:sp>
      <p:sp>
        <p:nvSpPr>
          <p:cNvPr id="9" name="Tekstfelt 8"/>
          <p:cNvSpPr txBox="1"/>
          <p:nvPr/>
        </p:nvSpPr>
        <p:spPr>
          <a:xfrm>
            <a:off x="2998582" y="1404817"/>
            <a:ext cx="3168352" cy="1138773"/>
          </a:xfrm>
          <a:prstGeom prst="rect">
            <a:avLst/>
          </a:prstGeom>
          <a:noFill/>
        </p:spPr>
        <p:txBody>
          <a:bodyPr wrap="square" rtlCol="0">
            <a:spAutoFit/>
          </a:bodyPr>
          <a:lstStyle/>
          <a:p>
            <a:pPr eaLnBrk="0" fontAlgn="base" hangingPunct="0">
              <a:lnSpc>
                <a:spcPct val="85000"/>
              </a:lnSpc>
              <a:spcBef>
                <a:spcPct val="20000"/>
              </a:spcBef>
              <a:spcAft>
                <a:spcPct val="0"/>
              </a:spcAft>
              <a:buClr>
                <a:srgbClr val="336600"/>
              </a:buClr>
            </a:pPr>
            <a:r>
              <a:rPr lang="da-DK" sz="2000" dirty="0">
                <a:solidFill>
                  <a:srgbClr val="000066"/>
                </a:solidFill>
                <a:latin typeface="Arial Narrow" pitchFamily="34" charset="0"/>
              </a:rPr>
              <a:t>En traditionel router er oftest en enkelt enhed, der sidder i ét værelse i huset og sender signalet ud til resten af huset</a:t>
            </a:r>
          </a:p>
        </p:txBody>
      </p:sp>
      <p:sp>
        <p:nvSpPr>
          <p:cNvPr id="3" name="Pladsholder til slidenummer 2"/>
          <p:cNvSpPr>
            <a:spLocks noGrp="1"/>
          </p:cNvSpPr>
          <p:nvPr>
            <p:ph type="sldNum" sz="quarter" idx="12"/>
          </p:nvPr>
        </p:nvSpPr>
        <p:spPr/>
        <p:txBody>
          <a:bodyPr/>
          <a:lstStyle/>
          <a:p>
            <a:pPr eaLnBrk="0" fontAlgn="base" hangingPunct="0">
              <a:spcAft>
                <a:spcPct val="0"/>
              </a:spcAft>
            </a:pPr>
            <a:fld id="{42D15428-EC63-4EB9-8F7B-DAC56C400F5C}" type="slidenum">
              <a:rPr lang="da-DK">
                <a:solidFill>
                  <a:srgbClr val="000000"/>
                </a:solidFill>
              </a:rPr>
              <a:pPr eaLnBrk="0" fontAlgn="base" hangingPunct="0">
                <a:spcAft>
                  <a:spcPct val="0"/>
                </a:spcAft>
              </a:pPr>
              <a:t>29</a:t>
            </a:fld>
            <a:endParaRPr lang="da-DK">
              <a:solidFill>
                <a:srgbClr val="000000"/>
              </a:solidFill>
            </a:endParaRPr>
          </a:p>
        </p:txBody>
      </p:sp>
    </p:spTree>
    <p:extLst>
      <p:ext uri="{BB962C8B-B14F-4D97-AF65-F5344CB8AC3E}">
        <p14:creationId xmlns:p14="http://schemas.microsoft.com/office/powerpoint/2010/main" val="15901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WLAN enheder og opbygning</a:t>
            </a:r>
          </a:p>
        </p:txBody>
      </p:sp>
      <p:sp>
        <p:nvSpPr>
          <p:cNvPr id="3" name="Pladsholder til indhold 2"/>
          <p:cNvSpPr>
            <a:spLocks noGrp="1"/>
          </p:cNvSpPr>
          <p:nvPr>
            <p:ph idx="1"/>
          </p:nvPr>
        </p:nvSpPr>
        <p:spPr>
          <a:xfrm>
            <a:off x="2209800" y="980728"/>
            <a:ext cx="7772400" cy="3096344"/>
          </a:xfrm>
        </p:spPr>
        <p:txBody>
          <a:bodyPr/>
          <a:lstStyle/>
          <a:p>
            <a:r>
              <a:rPr lang="da-DK" sz="2200"/>
              <a:t>Et WLAN består af et eller flere Access Points (AP) på dansk: adgangs punkter, som normalt er forbundet via kabler. </a:t>
            </a:r>
          </a:p>
          <a:p>
            <a:r>
              <a:rPr lang="da-DK" sz="2200"/>
              <a:t>For at få forbindelse til det trådløse net skal man have en trådløs klient, altså en enhed som kan kommunikere med </a:t>
            </a:r>
            <a:r>
              <a:rPr lang="da-DK" sz="2200" err="1"/>
              <a:t>AP’et</a:t>
            </a:r>
            <a:r>
              <a:rPr lang="da-DK" sz="2200"/>
              <a:t>. </a:t>
            </a:r>
          </a:p>
          <a:p>
            <a:r>
              <a:rPr lang="da-DK" sz="2200"/>
              <a:t>Alle </a:t>
            </a:r>
            <a:r>
              <a:rPr lang="da-DK" sz="2200" err="1"/>
              <a:t>access</a:t>
            </a:r>
            <a:r>
              <a:rPr lang="da-DK" sz="2200"/>
              <a:t> point skal have et netværks navn - et SSID (Service Set </a:t>
            </a:r>
            <a:r>
              <a:rPr lang="da-DK" sz="2200" err="1"/>
              <a:t>Identifier</a:t>
            </a:r>
            <a:r>
              <a:rPr lang="da-DK" sz="2200"/>
              <a:t>) som man selv tildeler f.eks. TEC-skolenet. </a:t>
            </a:r>
          </a:p>
          <a:p>
            <a:r>
              <a:rPr lang="da-DK" sz="2200"/>
              <a:t>Hvis der er flere </a:t>
            </a:r>
            <a:r>
              <a:rPr lang="da-DK" sz="2200" err="1"/>
              <a:t>AP’er</a:t>
            </a:r>
            <a:r>
              <a:rPr lang="da-DK" sz="2200"/>
              <a:t> på et netværk skal SSID det være det samme på alle Access Points (AP).</a:t>
            </a:r>
          </a:p>
        </p:txBody>
      </p:sp>
      <p:grpSp>
        <p:nvGrpSpPr>
          <p:cNvPr id="148" name="Gruppe 147"/>
          <p:cNvGrpSpPr/>
          <p:nvPr/>
        </p:nvGrpSpPr>
        <p:grpSpPr>
          <a:xfrm>
            <a:off x="2755299" y="3718650"/>
            <a:ext cx="7128792" cy="2868061"/>
            <a:chOff x="1259632" y="3409255"/>
            <a:chExt cx="7128792" cy="2868061"/>
          </a:xfrm>
        </p:grpSpPr>
        <p:grpSp>
          <p:nvGrpSpPr>
            <p:cNvPr id="4" name="Gruppe 3"/>
            <p:cNvGrpSpPr/>
            <p:nvPr/>
          </p:nvGrpSpPr>
          <p:grpSpPr>
            <a:xfrm>
              <a:off x="2627784" y="5445224"/>
              <a:ext cx="576063" cy="663162"/>
              <a:chOff x="7668344" y="4653136"/>
              <a:chExt cx="952500" cy="1096516"/>
            </a:xfrm>
          </p:grpSpPr>
          <p:pic>
            <p:nvPicPr>
              <p:cNvPr id="5" name="Picture 4" descr="http://www.nexteksupport.com/img/interior/icon_camera.png"/>
              <p:cNvPicPr>
                <a:picLocks noChangeAspect="1" noChangeArrowheads="1"/>
              </p:cNvPicPr>
              <p:nvPr/>
            </p:nvPicPr>
            <p:blipFill>
              <a:blip r:embed="rId2" cstate="print"/>
              <a:srcRect t="22680"/>
              <a:stretch>
                <a:fillRect/>
              </a:stretch>
            </p:blipFill>
            <p:spPr bwMode="auto">
              <a:xfrm>
                <a:off x="7668344" y="5013176"/>
                <a:ext cx="952500" cy="736476"/>
              </a:xfrm>
              <a:prstGeom prst="rect">
                <a:avLst/>
              </a:prstGeom>
              <a:noFill/>
            </p:spPr>
          </p:pic>
          <p:pic>
            <p:nvPicPr>
              <p:cNvPr id="6" name="Picture 2" descr="http://symphony.lotus.com/software/lotus/symphony/gallery.nsf/atom_clipArt/8A4EAB367F3D353E8525759600332AC7/$File/WirelessAccessPoint.png"/>
              <p:cNvPicPr>
                <a:picLocks noChangeAspect="1" noChangeArrowheads="1"/>
              </p:cNvPicPr>
              <p:nvPr/>
            </p:nvPicPr>
            <p:blipFill>
              <a:blip r:embed="rId3" cstate="print"/>
              <a:srcRect r="41667" b="50000"/>
              <a:stretch>
                <a:fillRect/>
              </a:stretch>
            </p:blipFill>
            <p:spPr bwMode="auto">
              <a:xfrm>
                <a:off x="7884368" y="4653136"/>
                <a:ext cx="504055" cy="360040"/>
              </a:xfrm>
              <a:prstGeom prst="rect">
                <a:avLst/>
              </a:prstGeom>
              <a:noFill/>
            </p:spPr>
          </p:pic>
        </p:grpSp>
        <p:grpSp>
          <p:nvGrpSpPr>
            <p:cNvPr id="7" name="Gruppe 6"/>
            <p:cNvGrpSpPr/>
            <p:nvPr/>
          </p:nvGrpSpPr>
          <p:grpSpPr>
            <a:xfrm>
              <a:off x="1259632" y="5445224"/>
              <a:ext cx="576064" cy="832092"/>
              <a:chOff x="5580112" y="4149080"/>
              <a:chExt cx="700088" cy="1018853"/>
            </a:xfrm>
          </p:grpSpPr>
          <p:grpSp>
            <p:nvGrpSpPr>
              <p:cNvPr id="8" name="Group 11"/>
              <p:cNvGrpSpPr>
                <a:grpSpLocks/>
              </p:cNvGrpSpPr>
              <p:nvPr/>
            </p:nvGrpSpPr>
            <p:grpSpPr bwMode="auto">
              <a:xfrm>
                <a:off x="5580112" y="4509127"/>
                <a:ext cx="700088" cy="658815"/>
                <a:chOff x="3214" y="1462"/>
                <a:chExt cx="441" cy="415"/>
              </a:xfrm>
            </p:grpSpPr>
            <p:sp>
              <p:nvSpPr>
                <p:cNvPr id="10" name="Rectangle 12"/>
                <p:cNvSpPr>
                  <a:spLocks noChangeArrowheads="1"/>
                </p:cNvSpPr>
                <p:nvPr/>
              </p:nvSpPr>
              <p:spPr bwMode="auto">
                <a:xfrm>
                  <a:off x="3214" y="1741"/>
                  <a:ext cx="398" cy="76"/>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1" name="Rectangle 13"/>
                <p:cNvSpPr>
                  <a:spLocks noChangeArrowheads="1"/>
                </p:cNvSpPr>
                <p:nvPr/>
              </p:nvSpPr>
              <p:spPr bwMode="auto">
                <a:xfrm>
                  <a:off x="3214" y="1741"/>
                  <a:ext cx="398" cy="7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2" name="Freeform 14"/>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3" name="Freeform 15"/>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4" name="Line 16"/>
                <p:cNvSpPr>
                  <a:spLocks noChangeShapeType="1"/>
                </p:cNvSpPr>
                <p:nvPr/>
              </p:nvSpPr>
              <p:spPr bwMode="auto">
                <a:xfrm flipH="1">
                  <a:off x="3494" y="1775"/>
                  <a:ext cx="96" cy="1"/>
                </a:xfrm>
                <a:prstGeom prst="line">
                  <a:avLst/>
                </a:prstGeom>
                <a:noFill/>
                <a:ln w="0">
                  <a:solidFill>
                    <a:srgbClr val="000000"/>
                  </a:solid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5" name="Freeform 17"/>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 name="Freeform 18"/>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7" name="Freeform 19"/>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8" name="Freeform 20"/>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9" name="Freeform 21"/>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0" name="Freeform 22"/>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1" name="Rectangle 23"/>
                <p:cNvSpPr>
                  <a:spLocks noChangeArrowheads="1"/>
                </p:cNvSpPr>
                <p:nvPr/>
              </p:nvSpPr>
              <p:spPr bwMode="auto">
                <a:xfrm>
                  <a:off x="3216" y="1866"/>
                  <a:ext cx="307" cy="11"/>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2" name="Rectangle 24"/>
                <p:cNvSpPr>
                  <a:spLocks noChangeArrowheads="1"/>
                </p:cNvSpPr>
                <p:nvPr/>
              </p:nvSpPr>
              <p:spPr bwMode="auto">
                <a:xfrm>
                  <a:off x="3216" y="1866"/>
                  <a:ext cx="307" cy="11"/>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3" name="Freeform 25"/>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4" name="Freeform 26"/>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0">
                  <a:solidFill>
                    <a:srgbClr val="000000"/>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5" name="Freeform 27"/>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6" name="Freeform 28"/>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7" name="Rectangle 29"/>
                <p:cNvSpPr>
                  <a:spLocks noChangeArrowheads="1"/>
                </p:cNvSpPr>
                <p:nvPr/>
              </p:nvSpPr>
              <p:spPr bwMode="auto">
                <a:xfrm>
                  <a:off x="3272" y="1497"/>
                  <a:ext cx="278" cy="21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8" name="Rectangle 30"/>
                <p:cNvSpPr>
                  <a:spLocks noChangeArrowheads="1"/>
                </p:cNvSpPr>
                <p:nvPr/>
              </p:nvSpPr>
              <p:spPr bwMode="auto">
                <a:xfrm>
                  <a:off x="3297" y="1520"/>
                  <a:ext cx="229" cy="170"/>
                </a:xfrm>
                <a:prstGeom prst="rect">
                  <a:avLst/>
                </a:prstGeom>
                <a:solidFill>
                  <a:srgbClr val="FFFFFF"/>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29" name="Freeform 31"/>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30" name="Freeform 32"/>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pic>
            <p:nvPicPr>
              <p:cNvPr id="9" name="Picture 2" descr="http://symphony.lotus.com/software/lotus/symphony/gallery.nsf/atom_clipArt/8A4EAB367F3D353E8525759600332AC7/$File/WirelessAccessPoint.png"/>
              <p:cNvPicPr>
                <a:picLocks noChangeAspect="1" noChangeArrowheads="1"/>
              </p:cNvPicPr>
              <p:nvPr/>
            </p:nvPicPr>
            <p:blipFill>
              <a:blip r:embed="rId4" cstate="print"/>
              <a:srcRect r="50588" b="50000"/>
              <a:stretch>
                <a:fillRect/>
              </a:stretch>
            </p:blipFill>
            <p:spPr bwMode="auto">
              <a:xfrm>
                <a:off x="5580112" y="4149080"/>
                <a:ext cx="432048" cy="360040"/>
              </a:xfrm>
              <a:prstGeom prst="rect">
                <a:avLst/>
              </a:prstGeom>
              <a:noFill/>
            </p:spPr>
          </p:pic>
        </p:grpSp>
        <p:grpSp>
          <p:nvGrpSpPr>
            <p:cNvPr id="31" name="Gruppe 30"/>
            <p:cNvGrpSpPr/>
            <p:nvPr/>
          </p:nvGrpSpPr>
          <p:grpSpPr>
            <a:xfrm>
              <a:off x="2123728" y="4365104"/>
              <a:ext cx="2016224" cy="720080"/>
              <a:chOff x="4427984" y="4437112"/>
              <a:chExt cx="2016224" cy="720080"/>
            </a:xfrm>
          </p:grpSpPr>
          <p:pic>
            <p:nvPicPr>
              <p:cNvPr id="32" name="Picture 2" descr="http://symphony.lotus.com/software/lotus/symphony/gallery.nsf/atom_clipArt/8A4EAB367F3D353E8525759600332AC7/$File/WirelessAccessPoint.png"/>
              <p:cNvPicPr>
                <a:picLocks noChangeAspect="1" noChangeArrowheads="1"/>
              </p:cNvPicPr>
              <p:nvPr/>
            </p:nvPicPr>
            <p:blipFill>
              <a:blip r:embed="rId5" cstate="print"/>
              <a:srcRect/>
              <a:stretch>
                <a:fillRect/>
              </a:stretch>
            </p:blipFill>
            <p:spPr bwMode="auto">
              <a:xfrm>
                <a:off x="4427984" y="4437112"/>
                <a:ext cx="874383" cy="720080"/>
              </a:xfrm>
              <a:prstGeom prst="rect">
                <a:avLst/>
              </a:prstGeom>
              <a:noFill/>
            </p:spPr>
          </p:pic>
          <p:sp>
            <p:nvSpPr>
              <p:cNvPr id="33" name="Tekstboks 32"/>
              <p:cNvSpPr txBox="1"/>
              <p:nvPr/>
            </p:nvSpPr>
            <p:spPr>
              <a:xfrm>
                <a:off x="4860032" y="4437112"/>
                <a:ext cx="1584176" cy="353943"/>
              </a:xfrm>
              <a:prstGeom prst="rect">
                <a:avLst/>
              </a:prstGeom>
              <a:noFill/>
            </p:spPr>
            <p:txBody>
              <a:bodyPr wrap="square" rtlCol="0">
                <a:spAutoFit/>
              </a:bodyPr>
              <a:lstStyle/>
              <a:p>
                <a:pPr eaLnBrk="0" fontAlgn="base" hangingPunct="0">
                  <a:lnSpc>
                    <a:spcPct val="85000"/>
                  </a:lnSpc>
                  <a:spcBef>
                    <a:spcPct val="20000"/>
                  </a:spcBef>
                  <a:spcAft>
                    <a:spcPct val="0"/>
                  </a:spcAft>
                  <a:buClr>
                    <a:srgbClr val="336600"/>
                  </a:buClr>
                </a:pPr>
                <a:r>
                  <a:rPr lang="da-DK" sz="1600">
                    <a:solidFill>
                      <a:srgbClr val="000066"/>
                    </a:solidFill>
                    <a:latin typeface="Arial Narrow" pitchFamily="34" charset="0"/>
                  </a:rPr>
                  <a:t>AP (Access Point</a:t>
                </a:r>
                <a:r>
                  <a:rPr lang="da-DK" sz="2000">
                    <a:solidFill>
                      <a:srgbClr val="000066"/>
                    </a:solidFill>
                    <a:latin typeface="Arial Narrow" pitchFamily="34" charset="0"/>
                  </a:rPr>
                  <a:t>)</a:t>
                </a:r>
              </a:p>
            </p:txBody>
          </p:sp>
        </p:grpSp>
        <p:grpSp>
          <p:nvGrpSpPr>
            <p:cNvPr id="34" name="Gruppe 33"/>
            <p:cNvGrpSpPr/>
            <p:nvPr/>
          </p:nvGrpSpPr>
          <p:grpSpPr>
            <a:xfrm>
              <a:off x="1979712" y="5445224"/>
              <a:ext cx="576064" cy="832092"/>
              <a:chOff x="5580112" y="4149080"/>
              <a:chExt cx="700088" cy="1018853"/>
            </a:xfrm>
          </p:grpSpPr>
          <p:grpSp>
            <p:nvGrpSpPr>
              <p:cNvPr id="35" name="Group 11"/>
              <p:cNvGrpSpPr>
                <a:grpSpLocks/>
              </p:cNvGrpSpPr>
              <p:nvPr/>
            </p:nvGrpSpPr>
            <p:grpSpPr bwMode="auto">
              <a:xfrm>
                <a:off x="5580112" y="4509127"/>
                <a:ext cx="700088" cy="658815"/>
                <a:chOff x="3214" y="1462"/>
                <a:chExt cx="441" cy="415"/>
              </a:xfrm>
            </p:grpSpPr>
            <p:sp>
              <p:nvSpPr>
                <p:cNvPr id="37" name="Rectangle 12"/>
                <p:cNvSpPr>
                  <a:spLocks noChangeArrowheads="1"/>
                </p:cNvSpPr>
                <p:nvPr/>
              </p:nvSpPr>
              <p:spPr bwMode="auto">
                <a:xfrm>
                  <a:off x="3214" y="1741"/>
                  <a:ext cx="398" cy="76"/>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38" name="Rectangle 13"/>
                <p:cNvSpPr>
                  <a:spLocks noChangeArrowheads="1"/>
                </p:cNvSpPr>
                <p:nvPr/>
              </p:nvSpPr>
              <p:spPr bwMode="auto">
                <a:xfrm>
                  <a:off x="3214" y="1741"/>
                  <a:ext cx="398" cy="7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39" name="Freeform 14"/>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0" name="Freeform 15"/>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1" name="Line 16"/>
                <p:cNvSpPr>
                  <a:spLocks noChangeShapeType="1"/>
                </p:cNvSpPr>
                <p:nvPr/>
              </p:nvSpPr>
              <p:spPr bwMode="auto">
                <a:xfrm flipH="1">
                  <a:off x="3494" y="1775"/>
                  <a:ext cx="96" cy="1"/>
                </a:xfrm>
                <a:prstGeom prst="line">
                  <a:avLst/>
                </a:prstGeom>
                <a:noFill/>
                <a:ln w="0">
                  <a:solidFill>
                    <a:srgbClr val="000000"/>
                  </a:solid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2" name="Freeform 17"/>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3" name="Freeform 18"/>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4" name="Freeform 19"/>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5" name="Freeform 20"/>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6" name="Freeform 21"/>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7" name="Freeform 22"/>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8" name="Rectangle 23"/>
                <p:cNvSpPr>
                  <a:spLocks noChangeArrowheads="1"/>
                </p:cNvSpPr>
                <p:nvPr/>
              </p:nvSpPr>
              <p:spPr bwMode="auto">
                <a:xfrm>
                  <a:off x="3216" y="1866"/>
                  <a:ext cx="307" cy="11"/>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49" name="Rectangle 24"/>
                <p:cNvSpPr>
                  <a:spLocks noChangeArrowheads="1"/>
                </p:cNvSpPr>
                <p:nvPr/>
              </p:nvSpPr>
              <p:spPr bwMode="auto">
                <a:xfrm>
                  <a:off x="3216" y="1866"/>
                  <a:ext cx="307" cy="11"/>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0" name="Freeform 25"/>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1" name="Freeform 26"/>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0">
                  <a:solidFill>
                    <a:srgbClr val="000000"/>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2" name="Freeform 27"/>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3" name="Freeform 28"/>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4" name="Rectangle 29"/>
                <p:cNvSpPr>
                  <a:spLocks noChangeArrowheads="1"/>
                </p:cNvSpPr>
                <p:nvPr/>
              </p:nvSpPr>
              <p:spPr bwMode="auto">
                <a:xfrm>
                  <a:off x="3272" y="1497"/>
                  <a:ext cx="278" cy="21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5" name="Rectangle 30"/>
                <p:cNvSpPr>
                  <a:spLocks noChangeArrowheads="1"/>
                </p:cNvSpPr>
                <p:nvPr/>
              </p:nvSpPr>
              <p:spPr bwMode="auto">
                <a:xfrm>
                  <a:off x="3297" y="1520"/>
                  <a:ext cx="229" cy="170"/>
                </a:xfrm>
                <a:prstGeom prst="rect">
                  <a:avLst/>
                </a:prstGeom>
                <a:solidFill>
                  <a:srgbClr val="FFFFFF"/>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6" name="Freeform 31"/>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57" name="Freeform 32"/>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pic>
            <p:nvPicPr>
              <p:cNvPr id="36" name="Picture 2" descr="http://symphony.lotus.com/software/lotus/symphony/gallery.nsf/atom_clipArt/8A4EAB367F3D353E8525759600332AC7/$File/WirelessAccessPoint.png"/>
              <p:cNvPicPr>
                <a:picLocks noChangeAspect="1" noChangeArrowheads="1"/>
              </p:cNvPicPr>
              <p:nvPr/>
            </p:nvPicPr>
            <p:blipFill>
              <a:blip r:embed="rId4" cstate="print"/>
              <a:srcRect r="50588" b="50000"/>
              <a:stretch>
                <a:fillRect/>
              </a:stretch>
            </p:blipFill>
            <p:spPr bwMode="auto">
              <a:xfrm>
                <a:off x="5580112" y="4149080"/>
                <a:ext cx="432048" cy="360040"/>
              </a:xfrm>
              <a:prstGeom prst="rect">
                <a:avLst/>
              </a:prstGeom>
              <a:noFill/>
            </p:spPr>
          </p:pic>
        </p:grpSp>
        <p:grpSp>
          <p:nvGrpSpPr>
            <p:cNvPr id="82" name="Gruppe 81"/>
            <p:cNvGrpSpPr/>
            <p:nvPr/>
          </p:nvGrpSpPr>
          <p:grpSpPr>
            <a:xfrm>
              <a:off x="6804248" y="5373216"/>
              <a:ext cx="576064" cy="832092"/>
              <a:chOff x="5580112" y="4149080"/>
              <a:chExt cx="700088" cy="1018853"/>
            </a:xfrm>
          </p:grpSpPr>
          <p:grpSp>
            <p:nvGrpSpPr>
              <p:cNvPr id="83" name="Group 11"/>
              <p:cNvGrpSpPr>
                <a:grpSpLocks/>
              </p:cNvGrpSpPr>
              <p:nvPr/>
            </p:nvGrpSpPr>
            <p:grpSpPr bwMode="auto">
              <a:xfrm>
                <a:off x="5580112" y="4509127"/>
                <a:ext cx="700088" cy="658815"/>
                <a:chOff x="3214" y="1462"/>
                <a:chExt cx="441" cy="415"/>
              </a:xfrm>
            </p:grpSpPr>
            <p:sp>
              <p:nvSpPr>
                <p:cNvPr id="85" name="Rectangle 12"/>
                <p:cNvSpPr>
                  <a:spLocks noChangeArrowheads="1"/>
                </p:cNvSpPr>
                <p:nvPr/>
              </p:nvSpPr>
              <p:spPr bwMode="auto">
                <a:xfrm>
                  <a:off x="3214" y="1741"/>
                  <a:ext cx="398" cy="76"/>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86" name="Rectangle 13"/>
                <p:cNvSpPr>
                  <a:spLocks noChangeArrowheads="1"/>
                </p:cNvSpPr>
                <p:nvPr/>
              </p:nvSpPr>
              <p:spPr bwMode="auto">
                <a:xfrm>
                  <a:off x="3214" y="1741"/>
                  <a:ext cx="398" cy="7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87" name="Freeform 14"/>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88" name="Freeform 15"/>
                <p:cNvSpPr>
                  <a:spLocks/>
                </p:cNvSpPr>
                <p:nvPr/>
              </p:nvSpPr>
              <p:spPr bwMode="auto">
                <a:xfrm>
                  <a:off x="3214" y="1699"/>
                  <a:ext cx="441" cy="42"/>
                </a:xfrm>
                <a:custGeom>
                  <a:avLst/>
                  <a:gdLst/>
                  <a:ahLst/>
                  <a:cxnLst>
                    <a:cxn ang="0">
                      <a:pos x="0" y="42"/>
                    </a:cxn>
                    <a:cxn ang="0">
                      <a:pos x="42" y="0"/>
                    </a:cxn>
                    <a:cxn ang="0">
                      <a:pos x="441" y="0"/>
                    </a:cxn>
                    <a:cxn ang="0">
                      <a:pos x="398" y="42"/>
                    </a:cxn>
                    <a:cxn ang="0">
                      <a:pos x="0" y="42"/>
                    </a:cxn>
                  </a:cxnLst>
                  <a:rect l="0" t="0" r="r" b="b"/>
                  <a:pathLst>
                    <a:path w="441" h="42">
                      <a:moveTo>
                        <a:pt x="0" y="42"/>
                      </a:moveTo>
                      <a:lnTo>
                        <a:pt x="42" y="0"/>
                      </a:lnTo>
                      <a:lnTo>
                        <a:pt x="441" y="0"/>
                      </a:lnTo>
                      <a:lnTo>
                        <a:pt x="398" y="42"/>
                      </a:lnTo>
                      <a:lnTo>
                        <a:pt x="0" y="42"/>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89" name="Line 16"/>
                <p:cNvSpPr>
                  <a:spLocks noChangeShapeType="1"/>
                </p:cNvSpPr>
                <p:nvPr/>
              </p:nvSpPr>
              <p:spPr bwMode="auto">
                <a:xfrm flipH="1">
                  <a:off x="3494" y="1775"/>
                  <a:ext cx="96" cy="1"/>
                </a:xfrm>
                <a:prstGeom prst="line">
                  <a:avLst/>
                </a:prstGeom>
                <a:noFill/>
                <a:ln w="0">
                  <a:solidFill>
                    <a:srgbClr val="000000"/>
                  </a:solid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0" name="Freeform 17"/>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1" name="Freeform 18"/>
                <p:cNvSpPr>
                  <a:spLocks/>
                </p:cNvSpPr>
                <p:nvPr/>
              </p:nvSpPr>
              <p:spPr bwMode="auto">
                <a:xfrm>
                  <a:off x="3612" y="1699"/>
                  <a:ext cx="43" cy="118"/>
                </a:xfrm>
                <a:custGeom>
                  <a:avLst/>
                  <a:gdLst/>
                  <a:ahLst/>
                  <a:cxnLst>
                    <a:cxn ang="0">
                      <a:pos x="0" y="118"/>
                    </a:cxn>
                    <a:cxn ang="0">
                      <a:pos x="43" y="74"/>
                    </a:cxn>
                    <a:cxn ang="0">
                      <a:pos x="43" y="0"/>
                    </a:cxn>
                    <a:cxn ang="0">
                      <a:pos x="0" y="42"/>
                    </a:cxn>
                    <a:cxn ang="0">
                      <a:pos x="0" y="118"/>
                    </a:cxn>
                  </a:cxnLst>
                  <a:rect l="0" t="0" r="r" b="b"/>
                  <a:pathLst>
                    <a:path w="43" h="118">
                      <a:moveTo>
                        <a:pt x="0" y="118"/>
                      </a:moveTo>
                      <a:lnTo>
                        <a:pt x="43" y="74"/>
                      </a:lnTo>
                      <a:lnTo>
                        <a:pt x="43" y="0"/>
                      </a:lnTo>
                      <a:lnTo>
                        <a:pt x="0" y="42"/>
                      </a:lnTo>
                      <a:lnTo>
                        <a:pt x="0" y="118"/>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2" name="Freeform 19"/>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3" name="Freeform 20"/>
                <p:cNvSpPr>
                  <a:spLocks/>
                </p:cNvSpPr>
                <p:nvPr/>
              </p:nvSpPr>
              <p:spPr bwMode="auto">
                <a:xfrm>
                  <a:off x="3216" y="1808"/>
                  <a:ext cx="352" cy="58"/>
                </a:xfrm>
                <a:custGeom>
                  <a:avLst/>
                  <a:gdLst/>
                  <a:ahLst/>
                  <a:cxnLst>
                    <a:cxn ang="0">
                      <a:pos x="0" y="58"/>
                    </a:cxn>
                    <a:cxn ang="0">
                      <a:pos x="45" y="0"/>
                    </a:cxn>
                    <a:cxn ang="0">
                      <a:pos x="352" y="0"/>
                    </a:cxn>
                    <a:cxn ang="0">
                      <a:pos x="307" y="58"/>
                    </a:cxn>
                    <a:cxn ang="0">
                      <a:pos x="0" y="58"/>
                    </a:cxn>
                  </a:cxnLst>
                  <a:rect l="0" t="0" r="r" b="b"/>
                  <a:pathLst>
                    <a:path w="352" h="58">
                      <a:moveTo>
                        <a:pt x="0" y="58"/>
                      </a:moveTo>
                      <a:lnTo>
                        <a:pt x="45" y="0"/>
                      </a:lnTo>
                      <a:lnTo>
                        <a:pt x="352" y="0"/>
                      </a:lnTo>
                      <a:lnTo>
                        <a:pt x="307" y="58"/>
                      </a:lnTo>
                      <a:lnTo>
                        <a:pt x="0" y="58"/>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4" name="Freeform 21"/>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5" name="Freeform 22"/>
                <p:cNvSpPr>
                  <a:spLocks/>
                </p:cNvSpPr>
                <p:nvPr/>
              </p:nvSpPr>
              <p:spPr bwMode="auto">
                <a:xfrm>
                  <a:off x="3523" y="1808"/>
                  <a:ext cx="45" cy="69"/>
                </a:xfrm>
                <a:custGeom>
                  <a:avLst/>
                  <a:gdLst/>
                  <a:ahLst/>
                  <a:cxnLst>
                    <a:cxn ang="0">
                      <a:pos x="0" y="69"/>
                    </a:cxn>
                    <a:cxn ang="0">
                      <a:pos x="45" y="21"/>
                    </a:cxn>
                    <a:cxn ang="0">
                      <a:pos x="45" y="0"/>
                    </a:cxn>
                    <a:cxn ang="0">
                      <a:pos x="0" y="58"/>
                    </a:cxn>
                    <a:cxn ang="0">
                      <a:pos x="0" y="69"/>
                    </a:cxn>
                  </a:cxnLst>
                  <a:rect l="0" t="0" r="r" b="b"/>
                  <a:pathLst>
                    <a:path w="45" h="69">
                      <a:moveTo>
                        <a:pt x="0" y="69"/>
                      </a:moveTo>
                      <a:lnTo>
                        <a:pt x="45" y="21"/>
                      </a:lnTo>
                      <a:lnTo>
                        <a:pt x="45" y="0"/>
                      </a:lnTo>
                      <a:lnTo>
                        <a:pt x="0" y="58"/>
                      </a:lnTo>
                      <a:lnTo>
                        <a:pt x="0" y="69"/>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6" name="Rectangle 23"/>
                <p:cNvSpPr>
                  <a:spLocks noChangeArrowheads="1"/>
                </p:cNvSpPr>
                <p:nvPr/>
              </p:nvSpPr>
              <p:spPr bwMode="auto">
                <a:xfrm>
                  <a:off x="3216" y="1866"/>
                  <a:ext cx="307" cy="11"/>
                </a:xfrm>
                <a:prstGeom prst="rect">
                  <a:avLst/>
                </a:prstGeom>
                <a:solidFill>
                  <a:srgbClr val="B7B79D"/>
                </a:solidFill>
                <a:ln w="9525">
                  <a:no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7" name="Rectangle 24"/>
                <p:cNvSpPr>
                  <a:spLocks noChangeArrowheads="1"/>
                </p:cNvSpPr>
                <p:nvPr/>
              </p:nvSpPr>
              <p:spPr bwMode="auto">
                <a:xfrm>
                  <a:off x="3216" y="1866"/>
                  <a:ext cx="307" cy="11"/>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8" name="Freeform 25"/>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99" name="Freeform 26"/>
                <p:cNvSpPr>
                  <a:spLocks/>
                </p:cNvSpPr>
                <p:nvPr/>
              </p:nvSpPr>
              <p:spPr bwMode="auto">
                <a:xfrm>
                  <a:off x="3274" y="1699"/>
                  <a:ext cx="316" cy="32"/>
                </a:xfrm>
                <a:custGeom>
                  <a:avLst/>
                  <a:gdLst/>
                  <a:ahLst/>
                  <a:cxnLst>
                    <a:cxn ang="0">
                      <a:pos x="0" y="32"/>
                    </a:cxn>
                    <a:cxn ang="0">
                      <a:pos x="34" y="0"/>
                    </a:cxn>
                    <a:cxn ang="0">
                      <a:pos x="316" y="0"/>
                    </a:cxn>
                    <a:cxn ang="0">
                      <a:pos x="285" y="32"/>
                    </a:cxn>
                    <a:cxn ang="0">
                      <a:pos x="0" y="32"/>
                    </a:cxn>
                  </a:cxnLst>
                  <a:rect l="0" t="0" r="r" b="b"/>
                  <a:pathLst>
                    <a:path w="316" h="32">
                      <a:moveTo>
                        <a:pt x="0" y="32"/>
                      </a:moveTo>
                      <a:lnTo>
                        <a:pt x="34" y="0"/>
                      </a:lnTo>
                      <a:lnTo>
                        <a:pt x="316" y="0"/>
                      </a:lnTo>
                      <a:lnTo>
                        <a:pt x="285" y="32"/>
                      </a:lnTo>
                      <a:lnTo>
                        <a:pt x="0" y="32"/>
                      </a:lnTo>
                      <a:close/>
                    </a:path>
                  </a:pathLst>
                </a:custGeom>
                <a:solidFill>
                  <a:srgbClr val="000000"/>
                </a:solidFill>
                <a:ln w="0">
                  <a:solidFill>
                    <a:srgbClr val="000000"/>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0" name="Freeform 27"/>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1" name="Freeform 28"/>
                <p:cNvSpPr>
                  <a:spLocks/>
                </p:cNvSpPr>
                <p:nvPr/>
              </p:nvSpPr>
              <p:spPr bwMode="auto">
                <a:xfrm>
                  <a:off x="3272" y="1462"/>
                  <a:ext cx="314" cy="30"/>
                </a:xfrm>
                <a:custGeom>
                  <a:avLst/>
                  <a:gdLst/>
                  <a:ahLst/>
                  <a:cxnLst>
                    <a:cxn ang="0">
                      <a:pos x="0" y="30"/>
                    </a:cxn>
                    <a:cxn ang="0">
                      <a:pos x="31" y="0"/>
                    </a:cxn>
                    <a:cxn ang="0">
                      <a:pos x="314" y="0"/>
                    </a:cxn>
                    <a:cxn ang="0">
                      <a:pos x="282" y="30"/>
                    </a:cxn>
                    <a:cxn ang="0">
                      <a:pos x="0" y="30"/>
                    </a:cxn>
                  </a:cxnLst>
                  <a:rect l="0" t="0" r="r" b="b"/>
                  <a:pathLst>
                    <a:path w="314" h="30">
                      <a:moveTo>
                        <a:pt x="0" y="30"/>
                      </a:moveTo>
                      <a:lnTo>
                        <a:pt x="31" y="0"/>
                      </a:lnTo>
                      <a:lnTo>
                        <a:pt x="314" y="0"/>
                      </a:lnTo>
                      <a:lnTo>
                        <a:pt x="282" y="30"/>
                      </a:lnTo>
                      <a:lnTo>
                        <a:pt x="0" y="30"/>
                      </a:lnTo>
                      <a:close/>
                    </a:path>
                  </a:pathLst>
                </a:custGeom>
                <a:solidFill>
                  <a:srgbClr val="C9C9B6"/>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2" name="Rectangle 29"/>
                <p:cNvSpPr>
                  <a:spLocks noChangeArrowheads="1"/>
                </p:cNvSpPr>
                <p:nvPr/>
              </p:nvSpPr>
              <p:spPr bwMode="auto">
                <a:xfrm>
                  <a:off x="3272" y="1497"/>
                  <a:ext cx="278" cy="216"/>
                </a:xfrm>
                <a:prstGeom prst="rect">
                  <a:avLst/>
                </a:prstGeom>
                <a:solidFill>
                  <a:srgbClr val="B7B79D"/>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3" name="Rectangle 30"/>
                <p:cNvSpPr>
                  <a:spLocks noChangeArrowheads="1"/>
                </p:cNvSpPr>
                <p:nvPr/>
              </p:nvSpPr>
              <p:spPr bwMode="auto">
                <a:xfrm>
                  <a:off x="3297" y="1520"/>
                  <a:ext cx="229" cy="170"/>
                </a:xfrm>
                <a:prstGeom prst="rect">
                  <a:avLst/>
                </a:prstGeom>
                <a:solidFill>
                  <a:srgbClr val="FFFFFF"/>
                </a:solidFill>
                <a:ln w="0">
                  <a:solidFill>
                    <a:srgbClr val="494936"/>
                  </a:solidFill>
                  <a:miter lim="800000"/>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4" name="Freeform 31"/>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9525">
                  <a:noFill/>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05" name="Freeform 32"/>
                <p:cNvSpPr>
                  <a:spLocks/>
                </p:cNvSpPr>
                <p:nvPr/>
              </p:nvSpPr>
              <p:spPr bwMode="auto">
                <a:xfrm>
                  <a:off x="3554" y="1462"/>
                  <a:ext cx="32" cy="262"/>
                </a:xfrm>
                <a:custGeom>
                  <a:avLst/>
                  <a:gdLst/>
                  <a:ahLst/>
                  <a:cxnLst>
                    <a:cxn ang="0">
                      <a:pos x="0" y="262"/>
                    </a:cxn>
                    <a:cxn ang="0">
                      <a:pos x="32" y="230"/>
                    </a:cxn>
                    <a:cxn ang="0">
                      <a:pos x="32" y="0"/>
                    </a:cxn>
                    <a:cxn ang="0">
                      <a:pos x="0" y="30"/>
                    </a:cxn>
                    <a:cxn ang="0">
                      <a:pos x="0" y="262"/>
                    </a:cxn>
                  </a:cxnLst>
                  <a:rect l="0" t="0" r="r" b="b"/>
                  <a:pathLst>
                    <a:path w="32" h="262">
                      <a:moveTo>
                        <a:pt x="0" y="262"/>
                      </a:moveTo>
                      <a:lnTo>
                        <a:pt x="32" y="230"/>
                      </a:lnTo>
                      <a:lnTo>
                        <a:pt x="32" y="0"/>
                      </a:lnTo>
                      <a:lnTo>
                        <a:pt x="0" y="30"/>
                      </a:lnTo>
                      <a:lnTo>
                        <a:pt x="0" y="262"/>
                      </a:lnTo>
                      <a:close/>
                    </a:path>
                  </a:pathLst>
                </a:custGeom>
                <a:solidFill>
                  <a:srgbClr val="7A7A5A"/>
                </a:solidFill>
                <a:ln w="0">
                  <a:solidFill>
                    <a:srgbClr val="494936"/>
                  </a:solidFill>
                  <a:prstDash val="solid"/>
                  <a:round/>
                  <a:headEnd/>
                  <a:tailEnd/>
                </a:ln>
              </p:spPr>
              <p:txBody>
                <a:bodyP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grpSp>
          <p:pic>
            <p:nvPicPr>
              <p:cNvPr id="84" name="Picture 2" descr="http://symphony.lotus.com/software/lotus/symphony/gallery.nsf/atom_clipArt/8A4EAB367F3D353E8525759600332AC7/$File/WirelessAccessPoint.png"/>
              <p:cNvPicPr>
                <a:picLocks noChangeAspect="1" noChangeArrowheads="1"/>
              </p:cNvPicPr>
              <p:nvPr/>
            </p:nvPicPr>
            <p:blipFill>
              <a:blip r:embed="rId4" cstate="print"/>
              <a:srcRect r="50588" b="50000"/>
              <a:stretch>
                <a:fillRect/>
              </a:stretch>
            </p:blipFill>
            <p:spPr bwMode="auto">
              <a:xfrm>
                <a:off x="5580112" y="4149080"/>
                <a:ext cx="432048" cy="360040"/>
              </a:xfrm>
              <a:prstGeom prst="rect">
                <a:avLst/>
              </a:prstGeom>
              <a:noFill/>
            </p:spPr>
          </p:pic>
        </p:grpSp>
        <p:grpSp>
          <p:nvGrpSpPr>
            <p:cNvPr id="106" name="Gruppe 105"/>
            <p:cNvGrpSpPr/>
            <p:nvPr/>
          </p:nvGrpSpPr>
          <p:grpSpPr>
            <a:xfrm>
              <a:off x="6372200" y="4365104"/>
              <a:ext cx="2016224" cy="720080"/>
              <a:chOff x="4427984" y="4437112"/>
              <a:chExt cx="2016224" cy="720080"/>
            </a:xfrm>
          </p:grpSpPr>
          <p:pic>
            <p:nvPicPr>
              <p:cNvPr id="107" name="Picture 2" descr="http://symphony.lotus.com/software/lotus/symphony/gallery.nsf/atom_clipArt/8A4EAB367F3D353E8525759600332AC7/$File/WirelessAccessPoint.png"/>
              <p:cNvPicPr>
                <a:picLocks noChangeAspect="1" noChangeArrowheads="1"/>
              </p:cNvPicPr>
              <p:nvPr/>
            </p:nvPicPr>
            <p:blipFill>
              <a:blip r:embed="rId5" cstate="print"/>
              <a:srcRect/>
              <a:stretch>
                <a:fillRect/>
              </a:stretch>
            </p:blipFill>
            <p:spPr bwMode="auto">
              <a:xfrm>
                <a:off x="4427984" y="4437112"/>
                <a:ext cx="874383" cy="720080"/>
              </a:xfrm>
              <a:prstGeom prst="rect">
                <a:avLst/>
              </a:prstGeom>
              <a:noFill/>
            </p:spPr>
          </p:pic>
          <p:sp>
            <p:nvSpPr>
              <p:cNvPr id="108" name="Tekstboks 107"/>
              <p:cNvSpPr txBox="1"/>
              <p:nvPr/>
            </p:nvSpPr>
            <p:spPr>
              <a:xfrm>
                <a:off x="4860032" y="4437112"/>
                <a:ext cx="1584176" cy="353943"/>
              </a:xfrm>
              <a:prstGeom prst="rect">
                <a:avLst/>
              </a:prstGeom>
              <a:noFill/>
            </p:spPr>
            <p:txBody>
              <a:bodyPr wrap="square" rtlCol="0">
                <a:spAutoFit/>
              </a:bodyPr>
              <a:lstStyle/>
              <a:p>
                <a:pPr eaLnBrk="0" fontAlgn="base" hangingPunct="0">
                  <a:lnSpc>
                    <a:spcPct val="85000"/>
                  </a:lnSpc>
                  <a:spcBef>
                    <a:spcPct val="20000"/>
                  </a:spcBef>
                  <a:spcAft>
                    <a:spcPct val="0"/>
                  </a:spcAft>
                  <a:buClr>
                    <a:srgbClr val="336600"/>
                  </a:buClr>
                </a:pPr>
                <a:r>
                  <a:rPr lang="da-DK" sz="1600">
                    <a:solidFill>
                      <a:srgbClr val="000066"/>
                    </a:solidFill>
                    <a:latin typeface="Arial Narrow" pitchFamily="34" charset="0"/>
                  </a:rPr>
                  <a:t>AP (Access Point</a:t>
                </a:r>
                <a:r>
                  <a:rPr lang="da-DK" sz="2000">
                    <a:solidFill>
                      <a:srgbClr val="000066"/>
                    </a:solidFill>
                    <a:latin typeface="Arial Narrow" pitchFamily="34" charset="0"/>
                  </a:rPr>
                  <a:t>)</a:t>
                </a:r>
              </a:p>
            </p:txBody>
          </p:sp>
        </p:grpSp>
        <p:grpSp>
          <p:nvGrpSpPr>
            <p:cNvPr id="109" name="Gruppe 108"/>
            <p:cNvGrpSpPr/>
            <p:nvPr/>
          </p:nvGrpSpPr>
          <p:grpSpPr>
            <a:xfrm>
              <a:off x="3275856" y="5445224"/>
              <a:ext cx="576063" cy="663162"/>
              <a:chOff x="7668344" y="4653136"/>
              <a:chExt cx="952500" cy="1096516"/>
            </a:xfrm>
          </p:grpSpPr>
          <p:pic>
            <p:nvPicPr>
              <p:cNvPr id="110" name="Picture 4" descr="http://www.nexteksupport.com/img/interior/icon_camera.png"/>
              <p:cNvPicPr>
                <a:picLocks noChangeAspect="1" noChangeArrowheads="1"/>
              </p:cNvPicPr>
              <p:nvPr/>
            </p:nvPicPr>
            <p:blipFill>
              <a:blip r:embed="rId2" cstate="print"/>
              <a:srcRect t="22680"/>
              <a:stretch>
                <a:fillRect/>
              </a:stretch>
            </p:blipFill>
            <p:spPr bwMode="auto">
              <a:xfrm>
                <a:off x="7668344" y="5013176"/>
                <a:ext cx="952500" cy="736476"/>
              </a:xfrm>
              <a:prstGeom prst="rect">
                <a:avLst/>
              </a:prstGeom>
              <a:noFill/>
            </p:spPr>
          </p:pic>
          <p:pic>
            <p:nvPicPr>
              <p:cNvPr id="111" name="Picture 2" descr="http://symphony.lotus.com/software/lotus/symphony/gallery.nsf/atom_clipArt/8A4EAB367F3D353E8525759600332AC7/$File/WirelessAccessPoint.png"/>
              <p:cNvPicPr>
                <a:picLocks noChangeAspect="1" noChangeArrowheads="1"/>
              </p:cNvPicPr>
              <p:nvPr/>
            </p:nvPicPr>
            <p:blipFill>
              <a:blip r:embed="rId3" cstate="print"/>
              <a:srcRect r="41667" b="50000"/>
              <a:stretch>
                <a:fillRect/>
              </a:stretch>
            </p:blipFill>
            <p:spPr bwMode="auto">
              <a:xfrm>
                <a:off x="7884368" y="4653136"/>
                <a:ext cx="504055" cy="360040"/>
              </a:xfrm>
              <a:prstGeom prst="rect">
                <a:avLst/>
              </a:prstGeom>
              <a:noFill/>
            </p:spPr>
          </p:pic>
        </p:grpSp>
        <p:grpSp>
          <p:nvGrpSpPr>
            <p:cNvPr id="112" name="Gruppe 111"/>
            <p:cNvGrpSpPr/>
            <p:nvPr/>
          </p:nvGrpSpPr>
          <p:grpSpPr>
            <a:xfrm>
              <a:off x="5436096" y="5445224"/>
              <a:ext cx="576063" cy="663162"/>
              <a:chOff x="7668344" y="4653136"/>
              <a:chExt cx="952500" cy="1096516"/>
            </a:xfrm>
          </p:grpSpPr>
          <p:pic>
            <p:nvPicPr>
              <p:cNvPr id="113" name="Picture 4" descr="http://www.nexteksupport.com/img/interior/icon_camera.png"/>
              <p:cNvPicPr>
                <a:picLocks noChangeAspect="1" noChangeArrowheads="1"/>
              </p:cNvPicPr>
              <p:nvPr/>
            </p:nvPicPr>
            <p:blipFill>
              <a:blip r:embed="rId2" cstate="print"/>
              <a:srcRect t="22680"/>
              <a:stretch>
                <a:fillRect/>
              </a:stretch>
            </p:blipFill>
            <p:spPr bwMode="auto">
              <a:xfrm>
                <a:off x="7668344" y="5013176"/>
                <a:ext cx="952500" cy="736476"/>
              </a:xfrm>
              <a:prstGeom prst="rect">
                <a:avLst/>
              </a:prstGeom>
              <a:noFill/>
            </p:spPr>
          </p:pic>
          <p:pic>
            <p:nvPicPr>
              <p:cNvPr id="114" name="Picture 2" descr="http://symphony.lotus.com/software/lotus/symphony/gallery.nsf/atom_clipArt/8A4EAB367F3D353E8525759600332AC7/$File/WirelessAccessPoint.png"/>
              <p:cNvPicPr>
                <a:picLocks noChangeAspect="1" noChangeArrowheads="1"/>
              </p:cNvPicPr>
              <p:nvPr/>
            </p:nvPicPr>
            <p:blipFill>
              <a:blip r:embed="rId3" cstate="print"/>
              <a:srcRect r="41667" b="50000"/>
              <a:stretch>
                <a:fillRect/>
              </a:stretch>
            </p:blipFill>
            <p:spPr bwMode="auto">
              <a:xfrm>
                <a:off x="7884368" y="4653136"/>
                <a:ext cx="504055" cy="360040"/>
              </a:xfrm>
              <a:prstGeom prst="rect">
                <a:avLst/>
              </a:prstGeom>
              <a:noFill/>
            </p:spPr>
          </p:pic>
        </p:grpSp>
        <p:grpSp>
          <p:nvGrpSpPr>
            <p:cNvPr id="115" name="Gruppe 114"/>
            <p:cNvGrpSpPr/>
            <p:nvPr/>
          </p:nvGrpSpPr>
          <p:grpSpPr>
            <a:xfrm>
              <a:off x="6084168" y="5445224"/>
              <a:ext cx="576063" cy="663162"/>
              <a:chOff x="7668344" y="4653136"/>
              <a:chExt cx="952500" cy="1096516"/>
            </a:xfrm>
          </p:grpSpPr>
          <p:pic>
            <p:nvPicPr>
              <p:cNvPr id="116" name="Picture 4" descr="http://www.nexteksupport.com/img/interior/icon_camera.png"/>
              <p:cNvPicPr>
                <a:picLocks noChangeAspect="1" noChangeArrowheads="1"/>
              </p:cNvPicPr>
              <p:nvPr/>
            </p:nvPicPr>
            <p:blipFill>
              <a:blip r:embed="rId2" cstate="print"/>
              <a:srcRect t="22680"/>
              <a:stretch>
                <a:fillRect/>
              </a:stretch>
            </p:blipFill>
            <p:spPr bwMode="auto">
              <a:xfrm>
                <a:off x="7668344" y="5013176"/>
                <a:ext cx="952500" cy="736476"/>
              </a:xfrm>
              <a:prstGeom prst="rect">
                <a:avLst/>
              </a:prstGeom>
              <a:noFill/>
            </p:spPr>
          </p:pic>
          <p:pic>
            <p:nvPicPr>
              <p:cNvPr id="117" name="Picture 2" descr="http://symphony.lotus.com/software/lotus/symphony/gallery.nsf/atom_clipArt/8A4EAB367F3D353E8525759600332AC7/$File/WirelessAccessPoint.png"/>
              <p:cNvPicPr>
                <a:picLocks noChangeAspect="1" noChangeArrowheads="1"/>
              </p:cNvPicPr>
              <p:nvPr/>
            </p:nvPicPr>
            <p:blipFill>
              <a:blip r:embed="rId3" cstate="print"/>
              <a:srcRect r="41667" b="50000"/>
              <a:stretch>
                <a:fillRect/>
              </a:stretch>
            </p:blipFill>
            <p:spPr bwMode="auto">
              <a:xfrm>
                <a:off x="7884368" y="4653136"/>
                <a:ext cx="504055" cy="360040"/>
              </a:xfrm>
              <a:prstGeom prst="rect">
                <a:avLst/>
              </a:prstGeom>
              <a:noFill/>
            </p:spPr>
          </p:pic>
        </p:grpSp>
        <p:grpSp>
          <p:nvGrpSpPr>
            <p:cNvPr id="118" name="Gruppe 117"/>
            <p:cNvGrpSpPr/>
            <p:nvPr/>
          </p:nvGrpSpPr>
          <p:grpSpPr>
            <a:xfrm>
              <a:off x="7524328" y="5373216"/>
              <a:ext cx="576063" cy="663162"/>
              <a:chOff x="7668344" y="4653136"/>
              <a:chExt cx="952500" cy="1096516"/>
            </a:xfrm>
          </p:grpSpPr>
          <p:pic>
            <p:nvPicPr>
              <p:cNvPr id="119" name="Picture 4" descr="http://www.nexteksupport.com/img/interior/icon_camera.png"/>
              <p:cNvPicPr>
                <a:picLocks noChangeAspect="1" noChangeArrowheads="1"/>
              </p:cNvPicPr>
              <p:nvPr/>
            </p:nvPicPr>
            <p:blipFill>
              <a:blip r:embed="rId2" cstate="print"/>
              <a:srcRect t="22680"/>
              <a:stretch>
                <a:fillRect/>
              </a:stretch>
            </p:blipFill>
            <p:spPr bwMode="auto">
              <a:xfrm>
                <a:off x="7668344" y="5013176"/>
                <a:ext cx="952500" cy="736476"/>
              </a:xfrm>
              <a:prstGeom prst="rect">
                <a:avLst/>
              </a:prstGeom>
              <a:noFill/>
            </p:spPr>
          </p:pic>
          <p:pic>
            <p:nvPicPr>
              <p:cNvPr id="120" name="Picture 2" descr="http://symphony.lotus.com/software/lotus/symphony/gallery.nsf/atom_clipArt/8A4EAB367F3D353E8525759600332AC7/$File/WirelessAccessPoint.png"/>
              <p:cNvPicPr>
                <a:picLocks noChangeAspect="1" noChangeArrowheads="1"/>
              </p:cNvPicPr>
              <p:nvPr/>
            </p:nvPicPr>
            <p:blipFill>
              <a:blip r:embed="rId3" cstate="print"/>
              <a:srcRect r="41667" b="50000"/>
              <a:stretch>
                <a:fillRect/>
              </a:stretch>
            </p:blipFill>
            <p:spPr bwMode="auto">
              <a:xfrm>
                <a:off x="7884368" y="4653136"/>
                <a:ext cx="504055" cy="360040"/>
              </a:xfrm>
              <a:prstGeom prst="rect">
                <a:avLst/>
              </a:prstGeom>
              <a:noFill/>
            </p:spPr>
          </p:pic>
        </p:grpSp>
        <p:sp>
          <p:nvSpPr>
            <p:cNvPr id="121" name="Skyformet billedforklaring 120"/>
            <p:cNvSpPr/>
            <p:nvPr/>
          </p:nvSpPr>
          <p:spPr bwMode="auto">
            <a:xfrm>
              <a:off x="6544528" y="3409255"/>
              <a:ext cx="1800200" cy="864096"/>
            </a:xfrm>
            <a:prstGeom prst="cloudCallout">
              <a:avLst>
                <a:gd name="adj1" fmla="val -6787"/>
                <a:gd name="adj2" fmla="val 3592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5000"/>
                </a:lnSpc>
                <a:spcBef>
                  <a:spcPct val="20000"/>
                </a:spcBef>
                <a:spcAft>
                  <a:spcPct val="0"/>
                </a:spcAft>
                <a:buClr>
                  <a:srgbClr val="336600"/>
                </a:buClr>
              </a:pPr>
              <a:r>
                <a:rPr lang="da-DK" sz="2000">
                  <a:solidFill>
                    <a:srgbClr val="000066"/>
                  </a:solidFill>
                  <a:latin typeface="Arial Narrow" pitchFamily="34" charset="0"/>
                </a:rPr>
                <a:t>Internettet</a:t>
              </a:r>
            </a:p>
          </p:txBody>
        </p:sp>
        <p:grpSp>
          <p:nvGrpSpPr>
            <p:cNvPr id="131" name="Gruppe 130"/>
            <p:cNvGrpSpPr/>
            <p:nvPr/>
          </p:nvGrpSpPr>
          <p:grpSpPr>
            <a:xfrm>
              <a:off x="5076056" y="3573016"/>
              <a:ext cx="878632" cy="732355"/>
              <a:chOff x="4572000" y="4437112"/>
              <a:chExt cx="878632" cy="732355"/>
            </a:xfrm>
          </p:grpSpPr>
          <p:pic>
            <p:nvPicPr>
              <p:cNvPr id="122" name="Picture 7"/>
              <p:cNvPicPr>
                <a:picLocks noChangeArrowheads="1"/>
              </p:cNvPicPr>
              <p:nvPr/>
            </p:nvPicPr>
            <p:blipFill>
              <a:blip r:embed="rId6" cstate="print"/>
              <a:srcRect/>
              <a:stretch>
                <a:fillRect/>
              </a:stretch>
            </p:blipFill>
            <p:spPr bwMode="auto">
              <a:xfrm>
                <a:off x="4572000" y="4437112"/>
                <a:ext cx="863600" cy="536575"/>
              </a:xfrm>
              <a:prstGeom prst="rect">
                <a:avLst/>
              </a:prstGeom>
              <a:noFill/>
              <a:ln w="12700">
                <a:noFill/>
                <a:miter lim="800000"/>
                <a:headEnd/>
                <a:tailEnd/>
              </a:ln>
              <a:effectLst/>
            </p:spPr>
          </p:pic>
          <p:sp>
            <p:nvSpPr>
              <p:cNvPr id="123" name="Text Box 25"/>
              <p:cNvSpPr txBox="1">
                <a:spLocks noChangeArrowheads="1"/>
              </p:cNvSpPr>
              <p:nvPr/>
            </p:nvSpPr>
            <p:spPr bwMode="auto">
              <a:xfrm>
                <a:off x="4612432" y="4867846"/>
                <a:ext cx="838200" cy="301621"/>
              </a:xfrm>
              <a:prstGeom prst="rect">
                <a:avLst/>
              </a:prstGeom>
              <a:noFill/>
              <a:ln w="9525">
                <a:noFill/>
                <a:miter lim="800000"/>
                <a:headEnd/>
                <a:tailEnd/>
              </a:ln>
              <a:effectLst/>
            </p:spPr>
            <p:txBody>
              <a:bodyPr>
                <a:spAutoFit/>
              </a:bodyPr>
              <a:lstStyle/>
              <a:p>
                <a:pPr eaLnBrk="0" fontAlgn="base" hangingPunct="0">
                  <a:lnSpc>
                    <a:spcPct val="85000"/>
                  </a:lnSpc>
                  <a:spcBef>
                    <a:spcPct val="50000"/>
                  </a:spcBef>
                  <a:spcAft>
                    <a:spcPct val="0"/>
                  </a:spcAft>
                  <a:buClr>
                    <a:srgbClr val="336600"/>
                  </a:buClr>
                </a:pPr>
                <a:r>
                  <a:rPr lang="da-DK" sz="1600" err="1">
                    <a:solidFill>
                      <a:srgbClr val="000066"/>
                    </a:solidFill>
                    <a:latin typeface="Arial Narrow" pitchFamily="34" charset="0"/>
                  </a:rPr>
                  <a:t>Router</a:t>
                </a:r>
                <a:endParaRPr lang="da-DK" sz="1600">
                  <a:solidFill>
                    <a:srgbClr val="000066"/>
                  </a:solidFill>
                  <a:latin typeface="Arial Narrow" pitchFamily="34" charset="0"/>
                </a:endParaRPr>
              </a:p>
            </p:txBody>
          </p:sp>
        </p:grpSp>
        <p:grpSp>
          <p:nvGrpSpPr>
            <p:cNvPr id="130" name="Gruppe 129"/>
            <p:cNvGrpSpPr/>
            <p:nvPr/>
          </p:nvGrpSpPr>
          <p:grpSpPr>
            <a:xfrm>
              <a:off x="3851920" y="4653136"/>
              <a:ext cx="1066800" cy="666084"/>
              <a:chOff x="899592" y="3068960"/>
              <a:chExt cx="1066800" cy="666084"/>
            </a:xfrm>
          </p:grpSpPr>
          <p:graphicFrame>
            <p:nvGraphicFramePr>
              <p:cNvPr id="126" name="Object 9"/>
              <p:cNvGraphicFramePr>
                <a:graphicFrameLocks/>
              </p:cNvGraphicFramePr>
              <p:nvPr/>
            </p:nvGraphicFramePr>
            <p:xfrm>
              <a:off x="899592" y="3068960"/>
              <a:ext cx="1066800" cy="387066"/>
            </p:xfrm>
            <a:graphic>
              <a:graphicData uri="http://schemas.openxmlformats.org/presentationml/2006/ole">
                <mc:AlternateContent xmlns:mc="http://schemas.openxmlformats.org/markup-compatibility/2006">
                  <mc:Choice xmlns:v="urn:schemas-microsoft-com:vml" Requires="v">
                    <p:oleObj name="Flash Movie" r:id="rId7" imgW="1171440" imgH="527040" progId="">
                      <p:embed/>
                    </p:oleObj>
                  </mc:Choice>
                  <mc:Fallback>
                    <p:oleObj name="Flash Movie" r:id="rId7" imgW="1171440" imgH="527040" progId="">
                      <p:embed/>
                      <p:pic>
                        <p:nvPicPr>
                          <p:cNvPr id="126"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3068960"/>
                            <a:ext cx="1066800" cy="387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 name="Text Box 10"/>
              <p:cNvSpPr txBox="1">
                <a:spLocks noChangeArrowheads="1"/>
              </p:cNvSpPr>
              <p:nvPr/>
            </p:nvSpPr>
            <p:spPr bwMode="auto">
              <a:xfrm>
                <a:off x="971600" y="3356992"/>
                <a:ext cx="766130" cy="378052"/>
              </a:xfrm>
              <a:prstGeom prst="rect">
                <a:avLst/>
              </a:prstGeom>
              <a:noFill/>
              <a:ln w="9525">
                <a:noFill/>
                <a:miter lim="800000"/>
                <a:headEnd/>
                <a:tailEnd/>
              </a:ln>
              <a:effectLst/>
            </p:spPr>
            <p:txBody>
              <a:bodyPr>
                <a:spAutoFit/>
              </a:bodyPr>
              <a:lstStyle/>
              <a:p>
                <a:pPr eaLnBrk="0" fontAlgn="base" hangingPunct="0">
                  <a:lnSpc>
                    <a:spcPct val="130000"/>
                  </a:lnSpc>
                  <a:spcBef>
                    <a:spcPct val="50000"/>
                  </a:spcBef>
                  <a:spcAft>
                    <a:spcPct val="0"/>
                  </a:spcAft>
                </a:pPr>
                <a:r>
                  <a:rPr lang="da-DK" sz="1600">
                    <a:solidFill>
                      <a:srgbClr val="000066"/>
                    </a:solidFill>
                    <a:latin typeface="Arial Narrow" pitchFamily="34" charset="0"/>
                  </a:rPr>
                  <a:t>Switch</a:t>
                </a:r>
              </a:p>
            </p:txBody>
          </p:sp>
        </p:grpSp>
        <p:cxnSp>
          <p:nvCxnSpPr>
            <p:cNvPr id="135" name="Lige forbindelse 134"/>
            <p:cNvCxnSpPr/>
            <p:nvPr/>
          </p:nvCxnSpPr>
          <p:spPr bwMode="auto">
            <a:xfrm>
              <a:off x="2987824" y="4941168"/>
              <a:ext cx="864096" cy="0"/>
            </a:xfrm>
            <a:prstGeom prst="line">
              <a:avLst/>
            </a:prstGeom>
            <a:noFill/>
            <a:ln w="9525" cap="flat" cmpd="sng" algn="ctr">
              <a:solidFill>
                <a:schemeClr val="tx1"/>
              </a:solidFill>
              <a:prstDash val="solid"/>
              <a:round/>
              <a:headEnd type="none" w="med" len="med"/>
              <a:tailEnd type="none" w="med" len="med"/>
            </a:ln>
            <a:effectLst/>
          </p:spPr>
        </p:cxnSp>
        <p:cxnSp>
          <p:nvCxnSpPr>
            <p:cNvPr id="137" name="Lige forbindelse 136"/>
            <p:cNvCxnSpPr/>
            <p:nvPr/>
          </p:nvCxnSpPr>
          <p:spPr bwMode="auto">
            <a:xfrm rot="10800000">
              <a:off x="4716016" y="4941168"/>
              <a:ext cx="1656184" cy="0"/>
            </a:xfrm>
            <a:prstGeom prst="line">
              <a:avLst/>
            </a:prstGeom>
            <a:noFill/>
            <a:ln w="9525" cap="flat" cmpd="sng" algn="ctr">
              <a:solidFill>
                <a:schemeClr val="tx1"/>
              </a:solidFill>
              <a:prstDash val="solid"/>
              <a:round/>
              <a:headEnd type="none" w="med" len="med"/>
              <a:tailEnd type="none" w="med" len="med"/>
            </a:ln>
            <a:effectLst/>
          </p:spPr>
        </p:cxnSp>
        <p:cxnSp>
          <p:nvCxnSpPr>
            <p:cNvPr id="139" name="Lige forbindelse 138"/>
            <p:cNvCxnSpPr/>
            <p:nvPr/>
          </p:nvCxnSpPr>
          <p:spPr bwMode="auto">
            <a:xfrm rot="10800000" flipV="1">
              <a:off x="4355976" y="4005064"/>
              <a:ext cx="792088" cy="648072"/>
            </a:xfrm>
            <a:prstGeom prst="line">
              <a:avLst/>
            </a:prstGeom>
            <a:noFill/>
            <a:ln w="9525" cap="flat" cmpd="sng" algn="ctr">
              <a:solidFill>
                <a:schemeClr val="tx1"/>
              </a:solidFill>
              <a:prstDash val="solid"/>
              <a:round/>
              <a:headEnd type="none" w="med" len="med"/>
              <a:tailEnd type="none" w="med" len="med"/>
            </a:ln>
            <a:effectLst/>
          </p:spPr>
        </p:cxnSp>
        <p:cxnSp>
          <p:nvCxnSpPr>
            <p:cNvPr id="141" name="Lige forbindelse 140"/>
            <p:cNvCxnSpPr>
              <a:stCxn id="122" idx="3"/>
              <a:endCxn id="121" idx="0"/>
            </p:cNvCxnSpPr>
            <p:nvPr/>
          </p:nvCxnSpPr>
          <p:spPr bwMode="auto">
            <a:xfrm flipV="1">
              <a:off x="5939656" y="3841303"/>
              <a:ext cx="610456" cy="1"/>
            </a:xfrm>
            <a:prstGeom prst="line">
              <a:avLst/>
            </a:prstGeom>
            <a:noFill/>
            <a:ln w="9525" cap="flat" cmpd="sng" algn="ctr">
              <a:solidFill>
                <a:schemeClr val="tx1"/>
              </a:solidFill>
              <a:prstDash val="solid"/>
              <a:round/>
              <a:headEnd type="none" w="med" len="med"/>
              <a:tailEnd type="none" w="med" len="med"/>
            </a:ln>
            <a:effectLst/>
          </p:spPr>
        </p:cxnSp>
      </p:grpSp>
      <p:sp>
        <p:nvSpPr>
          <p:cNvPr id="58" name="Pladsholder til slidenummer 57"/>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3</a:t>
            </a:fld>
            <a:endParaRPr lang="da-DK">
              <a:solidFill>
                <a:srgbClr val="000000"/>
              </a:solidFill>
            </a:endParaRPr>
          </a:p>
        </p:txBody>
      </p:sp>
    </p:spTree>
    <p:extLst>
      <p:ext uri="{BB962C8B-B14F-4D97-AF65-F5344CB8AC3E}">
        <p14:creationId xmlns:p14="http://schemas.microsoft.com/office/powerpoint/2010/main" val="742705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a-DK" err="1"/>
              <a:t>WiFi</a:t>
            </a:r>
            <a:r>
              <a:rPr lang="da-DK"/>
              <a:t> </a:t>
            </a:r>
            <a:r>
              <a:rPr lang="da-DK" err="1"/>
              <a:t>Repeater</a:t>
            </a:r>
            <a:r>
              <a:rPr lang="da-DK"/>
              <a:t> / </a:t>
            </a:r>
            <a:r>
              <a:rPr lang="da-DK" err="1"/>
              <a:t>Extender</a:t>
            </a:r>
            <a:endParaRPr lang="da-DK"/>
          </a:p>
        </p:txBody>
      </p:sp>
      <p:sp>
        <p:nvSpPr>
          <p:cNvPr id="7" name="Pladsholder til indhold 6"/>
          <p:cNvSpPr>
            <a:spLocks noGrp="1"/>
          </p:cNvSpPr>
          <p:nvPr>
            <p:ph idx="1"/>
          </p:nvPr>
        </p:nvSpPr>
        <p:spPr>
          <a:xfrm>
            <a:off x="2209800" y="1052736"/>
            <a:ext cx="7772400" cy="1944216"/>
          </a:xfrm>
        </p:spPr>
        <p:txBody>
          <a:bodyPr/>
          <a:lstStyle/>
          <a:p>
            <a:r>
              <a:rPr lang="da-DK" sz="2400"/>
              <a:t>En </a:t>
            </a:r>
            <a:r>
              <a:rPr lang="da-DK" sz="2400" err="1"/>
              <a:t>WiFi</a:t>
            </a:r>
            <a:r>
              <a:rPr lang="da-DK" sz="2400"/>
              <a:t> </a:t>
            </a:r>
            <a:r>
              <a:rPr lang="da-DK" sz="2400" err="1"/>
              <a:t>repeater</a:t>
            </a:r>
            <a:r>
              <a:rPr lang="da-DK" sz="2400"/>
              <a:t> eller </a:t>
            </a:r>
            <a:r>
              <a:rPr lang="da-DK" sz="2400" err="1"/>
              <a:t>Extender</a:t>
            </a:r>
            <a:r>
              <a:rPr lang="da-DK" sz="2400"/>
              <a:t> anvendes til at udvide </a:t>
            </a:r>
            <a:r>
              <a:rPr lang="da-DK" sz="2400" err="1"/>
              <a:t>WiFi</a:t>
            </a:r>
            <a:r>
              <a:rPr lang="da-DK" sz="2400"/>
              <a:t> netværksdækningsområde.</a:t>
            </a:r>
          </a:p>
          <a:p>
            <a:r>
              <a:rPr lang="da-DK" sz="2400"/>
              <a:t>Det virker ved at modtage din eksisterende </a:t>
            </a:r>
            <a:r>
              <a:rPr lang="da-DK" sz="2400" err="1"/>
              <a:t>WiFi</a:t>
            </a:r>
            <a:r>
              <a:rPr lang="da-DK" sz="2400"/>
              <a:t> signal, forstærker det og derefter overføre det forstærkede signal. </a:t>
            </a:r>
          </a:p>
        </p:txBody>
      </p:sp>
      <p:pic>
        <p:nvPicPr>
          <p:cNvPr id="8" name="Billede 7"/>
          <p:cNvPicPr>
            <a:picLocks noChangeAspect="1"/>
          </p:cNvPicPr>
          <p:nvPr/>
        </p:nvPicPr>
        <p:blipFill rotWithShape="1">
          <a:blip r:embed="rId2">
            <a:extLst>
              <a:ext uri="{28A0092B-C50C-407E-A947-70E740481C1C}">
                <a14:useLocalDpi xmlns:a14="http://schemas.microsoft.com/office/drawing/2010/main" val="0"/>
              </a:ext>
            </a:extLst>
          </a:blip>
          <a:srcRect b="6325"/>
          <a:stretch/>
        </p:blipFill>
        <p:spPr>
          <a:xfrm>
            <a:off x="2378816" y="3068960"/>
            <a:ext cx="6450624" cy="3035408"/>
          </a:xfrm>
          <a:prstGeom prst="rect">
            <a:avLst/>
          </a:prstGeom>
        </p:spPr>
      </p:pic>
      <p:pic>
        <p:nvPicPr>
          <p:cNvPr id="9" name="Billed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48" y="2665254"/>
            <a:ext cx="2160240" cy="2160240"/>
          </a:xfrm>
          <a:prstGeom prst="rect">
            <a:avLst/>
          </a:prstGeom>
        </p:spPr>
      </p:pic>
      <p:sp>
        <p:nvSpPr>
          <p:cNvPr id="2" name="Pladsholder til slidenummer 1"/>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30</a:t>
            </a:fld>
            <a:endParaRPr lang="da-DK">
              <a:solidFill>
                <a:srgbClr val="000000"/>
              </a:solidFill>
            </a:endParaRPr>
          </a:p>
        </p:txBody>
      </p:sp>
    </p:spTree>
    <p:extLst>
      <p:ext uri="{BB962C8B-B14F-4D97-AF65-F5344CB8AC3E}">
        <p14:creationId xmlns:p14="http://schemas.microsoft.com/office/powerpoint/2010/main" val="3512679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da-DK" altLang="da-DK"/>
              <a:t>WLAN sårbarheder</a:t>
            </a:r>
          </a:p>
        </p:txBody>
      </p:sp>
      <p:sp>
        <p:nvSpPr>
          <p:cNvPr id="163843" name="Rectangle 3"/>
          <p:cNvSpPr>
            <a:spLocks noGrp="1" noChangeArrowheads="1"/>
          </p:cNvSpPr>
          <p:nvPr>
            <p:ph type="body" sz="half" idx="1"/>
          </p:nvPr>
        </p:nvSpPr>
        <p:spPr>
          <a:xfrm>
            <a:off x="1905000" y="1168400"/>
            <a:ext cx="4845050" cy="5232400"/>
          </a:xfrm>
        </p:spPr>
        <p:txBody>
          <a:bodyPr/>
          <a:lstStyle/>
          <a:p>
            <a:r>
              <a:rPr lang="da-DK" altLang="da-DK" sz="2000" dirty="0" err="1"/>
              <a:t>Denial</a:t>
            </a:r>
            <a:r>
              <a:rPr lang="da-DK" altLang="da-DK" sz="2000" dirty="0"/>
              <a:t>-of-Service</a:t>
            </a:r>
          </a:p>
          <a:p>
            <a:r>
              <a:rPr lang="da-DK" altLang="da-DK" sz="2000" dirty="0"/>
              <a:t>Sniffe ”hemmeligt” SSID</a:t>
            </a:r>
          </a:p>
          <a:p>
            <a:r>
              <a:rPr lang="da-DK" altLang="da-DK" sz="2000" dirty="0"/>
              <a:t>MAC </a:t>
            </a:r>
            <a:r>
              <a:rPr lang="da-DK" altLang="da-DK" sz="2000" dirty="0" err="1"/>
              <a:t>Spoofing</a:t>
            </a:r>
            <a:endParaRPr lang="da-DK" altLang="da-DK" sz="2000" dirty="0"/>
          </a:p>
          <a:p>
            <a:pPr>
              <a:lnSpc>
                <a:spcPct val="85000"/>
              </a:lnSpc>
            </a:pPr>
            <a:r>
              <a:rPr lang="da-DK" altLang="da-DK" sz="2000" dirty="0"/>
              <a:t>Aflytning - hacking af WEP nøgle </a:t>
            </a:r>
          </a:p>
          <a:p>
            <a:pPr>
              <a:lnSpc>
                <a:spcPct val="85000"/>
              </a:lnSpc>
            </a:pPr>
            <a:r>
              <a:rPr lang="da-DK" altLang="da-DK" sz="2000" dirty="0" err="1"/>
              <a:t>Spoofing</a:t>
            </a:r>
            <a:r>
              <a:rPr lang="da-DK" altLang="da-DK" sz="2000" dirty="0"/>
              <a:t> opfangelse og modifikation af data</a:t>
            </a:r>
          </a:p>
          <a:p>
            <a:r>
              <a:rPr lang="da-DK" altLang="da-DK" sz="2000" dirty="0"/>
              <a:t>Man-in-the-</a:t>
            </a:r>
            <a:r>
              <a:rPr lang="da-DK" altLang="da-DK" sz="2000" dirty="0" err="1"/>
              <a:t>middle</a:t>
            </a:r>
            <a:r>
              <a:rPr lang="da-DK" altLang="da-DK" sz="2000" dirty="0"/>
              <a:t> angreb</a:t>
            </a:r>
          </a:p>
          <a:p>
            <a:r>
              <a:rPr lang="da-DK" altLang="da-DK" sz="2000" dirty="0"/>
              <a:t>Uautoriserede WLAN Access Punkter</a:t>
            </a:r>
          </a:p>
          <a:p>
            <a:r>
              <a:rPr lang="da-DK" altLang="da-DK" sz="2000" dirty="0"/>
              <a:t>Reset af Access Punkter</a:t>
            </a:r>
          </a:p>
        </p:txBody>
      </p:sp>
      <p:pic>
        <p:nvPicPr>
          <p:cNvPr id="163844" name="Picture 4" descr="Mobile-Hack-Tool"/>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783389" y="1009651"/>
            <a:ext cx="3457575" cy="4576763"/>
          </a:xfrm>
          <a:noFill/>
        </p:spPr>
      </p:pic>
      <p:sp>
        <p:nvSpPr>
          <p:cNvPr id="2" name="Pladsholder til slidenummer 1"/>
          <p:cNvSpPr>
            <a:spLocks noGrp="1"/>
          </p:cNvSpPr>
          <p:nvPr>
            <p:ph type="sldNum" sz="quarter" idx="12"/>
          </p:nvPr>
        </p:nvSpPr>
        <p:spPr/>
        <p:txBody>
          <a:bodyPr/>
          <a:lstStyle/>
          <a:p>
            <a:pPr eaLnBrk="0" fontAlgn="base" hangingPunct="0">
              <a:spcAft>
                <a:spcPct val="0"/>
              </a:spcAft>
            </a:pPr>
            <a:fld id="{AC523526-3F9F-449B-B1B7-463AB82B0D60}" type="slidenum">
              <a:rPr lang="da-DK">
                <a:solidFill>
                  <a:srgbClr val="000000"/>
                </a:solidFill>
              </a:rPr>
              <a:pPr eaLnBrk="0" fontAlgn="base" hangingPunct="0">
                <a:spcAft>
                  <a:spcPct val="0"/>
                </a:spcAft>
              </a:pPr>
              <a:t>31</a:t>
            </a:fld>
            <a:endParaRPr lang="da-DK">
              <a:solidFill>
                <a:srgbClr val="000000"/>
              </a:solidFill>
            </a:endParaRPr>
          </a:p>
        </p:txBody>
      </p:sp>
    </p:spTree>
    <p:extLst>
      <p:ext uri="{BB962C8B-B14F-4D97-AF65-F5344CB8AC3E}">
        <p14:creationId xmlns:p14="http://schemas.microsoft.com/office/powerpoint/2010/main" val="341605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Passwords and crack time</a:t>
            </a:r>
          </a:p>
        </p:txBody>
      </p:sp>
      <p:pic>
        <p:nvPicPr>
          <p:cNvPr id="1026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504"/>
          <a:stretch/>
        </p:blipFill>
        <p:spPr bwMode="auto">
          <a:xfrm>
            <a:off x="2135560" y="2779346"/>
            <a:ext cx="3888432" cy="298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271" r="14767"/>
          <a:stretch/>
        </p:blipFill>
        <p:spPr bwMode="auto">
          <a:xfrm>
            <a:off x="6304154" y="1052736"/>
            <a:ext cx="3347864" cy="2313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8837"/>
          <a:stretch/>
        </p:blipFill>
        <p:spPr bwMode="auto">
          <a:xfrm>
            <a:off x="6304154" y="3573016"/>
            <a:ext cx="3347864" cy="218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Billed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4465" y="1052737"/>
            <a:ext cx="2108887" cy="1444587"/>
          </a:xfrm>
          <a:prstGeom prst="rect">
            <a:avLst/>
          </a:prstGeom>
        </p:spPr>
      </p:pic>
      <p:sp>
        <p:nvSpPr>
          <p:cNvPr id="5" name="Tekstboks 4"/>
          <p:cNvSpPr txBox="1"/>
          <p:nvPr/>
        </p:nvSpPr>
        <p:spPr>
          <a:xfrm>
            <a:off x="2423593" y="5877272"/>
            <a:ext cx="6227667" cy="677108"/>
          </a:xfrm>
          <a:prstGeom prst="rect">
            <a:avLst/>
          </a:prstGeom>
          <a:noFill/>
        </p:spPr>
        <p:txBody>
          <a:bodyPr wrap="none" rtlCol="0">
            <a:spAutoFit/>
          </a:bodyPr>
          <a:lstStyle/>
          <a:p>
            <a:pPr eaLnBrk="0" fontAlgn="base" hangingPunct="0">
              <a:lnSpc>
                <a:spcPct val="85000"/>
              </a:lnSpc>
              <a:spcBef>
                <a:spcPct val="20000"/>
              </a:spcBef>
              <a:spcAft>
                <a:spcPct val="0"/>
              </a:spcAft>
              <a:buClr>
                <a:srgbClr val="336600"/>
              </a:buClr>
            </a:pPr>
            <a:r>
              <a:rPr lang="da-DK" sz="2000" dirty="0">
                <a:solidFill>
                  <a:srgbClr val="000066"/>
                </a:solidFill>
                <a:latin typeface="Arial Narrow" pitchFamily="34" charset="0"/>
              </a:rPr>
              <a:t>Prøv dit kodeord:</a:t>
            </a:r>
          </a:p>
          <a:p>
            <a:pPr eaLnBrk="0" fontAlgn="base" hangingPunct="0">
              <a:lnSpc>
                <a:spcPct val="85000"/>
              </a:lnSpc>
              <a:spcBef>
                <a:spcPct val="20000"/>
              </a:spcBef>
              <a:spcAft>
                <a:spcPct val="0"/>
              </a:spcAft>
              <a:buClr>
                <a:srgbClr val="336600"/>
              </a:buClr>
            </a:pPr>
            <a:r>
              <a:rPr lang="da-DK" sz="2000" dirty="0">
                <a:solidFill>
                  <a:srgbClr val="000066"/>
                </a:solidFill>
                <a:latin typeface="Arial Narrow" pitchFamily="34" charset="0"/>
              </a:rPr>
              <a:t>https://www.betterbuys.com/estimating-password-cracking-times/</a:t>
            </a:r>
          </a:p>
        </p:txBody>
      </p:sp>
      <p:sp>
        <p:nvSpPr>
          <p:cNvPr id="3" name="Pladsholder til slidenummer 2"/>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32</a:t>
            </a:fld>
            <a:endParaRPr lang="da-DK">
              <a:solidFill>
                <a:srgbClr val="000000"/>
              </a:solidFill>
            </a:endParaRPr>
          </a:p>
        </p:txBody>
      </p:sp>
    </p:spTree>
    <p:extLst>
      <p:ext uri="{BB962C8B-B14F-4D97-AF65-F5344CB8AC3E}">
        <p14:creationId xmlns:p14="http://schemas.microsoft.com/office/powerpoint/2010/main" val="986757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Opdateret  Crack time </a:t>
            </a:r>
          </a:p>
        </p:txBody>
      </p:sp>
      <p:sp>
        <p:nvSpPr>
          <p:cNvPr id="4" name="Pladsholder til diasnummer 3"/>
          <p:cNvSpPr>
            <a:spLocks noGrp="1"/>
          </p:cNvSpPr>
          <p:nvPr>
            <p:ph type="sldNum" sz="quarter" idx="12"/>
          </p:nvPr>
        </p:nvSpPr>
        <p:spPr/>
        <p:txBody>
          <a:bodyPr/>
          <a:lstStyle/>
          <a:p>
            <a:pPr eaLnBrk="0" fontAlgn="base" hangingPunct="0">
              <a:spcAft>
                <a:spcPct val="0"/>
              </a:spcAft>
            </a:pPr>
            <a:fld id="{CCD540AA-FF4F-42C3-88F6-B528DF7CD478}" type="slidenum">
              <a:rPr lang="da-DK">
                <a:solidFill>
                  <a:srgbClr val="000000"/>
                </a:solidFill>
              </a:rPr>
              <a:pPr eaLnBrk="0" fontAlgn="base" hangingPunct="0">
                <a:spcAft>
                  <a:spcPct val="0"/>
                </a:spcAft>
              </a:pPr>
              <a:t>33</a:t>
            </a:fld>
            <a:endParaRPr lang="da-DK">
              <a:solidFill>
                <a:srgbClr val="000000"/>
              </a:solidFill>
            </a:endParaRPr>
          </a:p>
        </p:txBody>
      </p:sp>
      <p:pic>
        <p:nvPicPr>
          <p:cNvPr id="675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297782"/>
            <a:ext cx="7772400" cy="510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73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da-DK" altLang="da-DK"/>
              <a:t>MAC Spoofing</a:t>
            </a:r>
          </a:p>
        </p:txBody>
      </p:sp>
      <p:sp>
        <p:nvSpPr>
          <p:cNvPr id="168963" name="Line 3"/>
          <p:cNvSpPr>
            <a:spLocks noChangeShapeType="1"/>
          </p:cNvSpPr>
          <p:nvPr/>
        </p:nvSpPr>
        <p:spPr bwMode="auto">
          <a:xfrm flipV="1">
            <a:off x="3381375" y="2146300"/>
            <a:ext cx="381000" cy="1920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8964" name="Rectangle 4"/>
          <p:cNvSpPr>
            <a:spLocks noChangeArrowheads="1"/>
          </p:cNvSpPr>
          <p:nvPr/>
        </p:nvSpPr>
        <p:spPr bwMode="auto">
          <a:xfrm>
            <a:off x="3871913" y="1709739"/>
            <a:ext cx="15875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Wi-Fi</a:t>
            </a:r>
          </a:p>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Access Punkt</a:t>
            </a:r>
          </a:p>
        </p:txBody>
      </p:sp>
      <p:sp>
        <p:nvSpPr>
          <p:cNvPr id="168965" name="Line 5"/>
          <p:cNvSpPr>
            <a:spLocks noChangeShapeType="1"/>
          </p:cNvSpPr>
          <p:nvPr/>
        </p:nvSpPr>
        <p:spPr bwMode="auto">
          <a:xfrm flipH="1">
            <a:off x="4511676" y="2709864"/>
            <a:ext cx="2232025" cy="73025"/>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8966" name="Line 6"/>
          <p:cNvSpPr>
            <a:spLocks noChangeShapeType="1"/>
          </p:cNvSpPr>
          <p:nvPr/>
        </p:nvSpPr>
        <p:spPr bwMode="auto">
          <a:xfrm flipH="1">
            <a:off x="4478338" y="1917701"/>
            <a:ext cx="2265362" cy="868363"/>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8967" name="Line 7"/>
          <p:cNvSpPr>
            <a:spLocks noChangeShapeType="1"/>
          </p:cNvSpPr>
          <p:nvPr/>
        </p:nvSpPr>
        <p:spPr bwMode="auto">
          <a:xfrm flipH="1" flipV="1">
            <a:off x="4511676" y="2782888"/>
            <a:ext cx="2232025" cy="647700"/>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8968" name="Text Box 8"/>
          <p:cNvSpPr txBox="1">
            <a:spLocks noChangeArrowheads="1"/>
          </p:cNvSpPr>
          <p:nvPr/>
        </p:nvSpPr>
        <p:spPr bwMode="auto">
          <a:xfrm>
            <a:off x="7535864" y="1844676"/>
            <a:ext cx="293528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66"/>
                </a:solidFill>
                <a:latin typeface="Arial Narrow" pitchFamily="34" charset="0"/>
              </a:defRPr>
            </a:lvl1pPr>
            <a:lvl2pPr marL="742950" indent="-285750">
              <a:buSzPct val="120000"/>
              <a:buChar char="–"/>
              <a:defRPr sz="2400">
                <a:solidFill>
                  <a:srgbClr val="000066"/>
                </a:solidFill>
                <a:latin typeface="Arial Narrow" pitchFamily="34" charset="0"/>
              </a:defRPr>
            </a:lvl2pPr>
            <a:lvl3pPr marL="1143000" indent="-228600">
              <a:buSzPct val="120000"/>
              <a:buChar char="•"/>
              <a:defRPr sz="2000">
                <a:solidFill>
                  <a:srgbClr val="000066"/>
                </a:solidFill>
                <a:latin typeface="Arial Narrow" pitchFamily="34" charset="0"/>
              </a:defRPr>
            </a:lvl3pPr>
            <a:lvl4pPr marL="1600200" indent="-228600">
              <a:buSzPct val="120000"/>
              <a:buChar char="–"/>
              <a:defRPr sz="2000">
                <a:solidFill>
                  <a:srgbClr val="000066"/>
                </a:solidFill>
                <a:latin typeface="Arial Narrow" pitchFamily="34" charset="0"/>
              </a:defRPr>
            </a:lvl4pPr>
            <a:lvl5pPr marL="2057400" indent="-228600">
              <a:buSzPct val="120000"/>
              <a:buChar char="»"/>
              <a:defRPr sz="2000">
                <a:solidFill>
                  <a:srgbClr val="000066"/>
                </a:solidFill>
                <a:latin typeface="Arial Narrow" pitchFamily="34" charset="0"/>
              </a:defRPr>
            </a:lvl5pPr>
            <a:lvl6pPr marL="25146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eaLnBrk="0" fontAlgn="base" hangingPunct="0">
              <a:lnSpc>
                <a:spcPct val="90000"/>
              </a:lnSpc>
              <a:spcBef>
                <a:spcPct val="20000"/>
              </a:spcBef>
              <a:spcAft>
                <a:spcPct val="0"/>
              </a:spcAft>
              <a:buClr>
                <a:srgbClr val="FFEB95"/>
              </a:buClr>
              <a:buSzPct val="75000"/>
            </a:pPr>
            <a:r>
              <a:rPr kumimoji="1" lang="da-DK" altLang="da-DK" sz="1600" b="1">
                <a:solidFill>
                  <a:srgbClr val="000000"/>
                </a:solidFill>
                <a:latin typeface="Arial" pitchFamily="34" charset="0"/>
                <a:cs typeface="Arial" pitchFamily="34" charset="0"/>
              </a:rPr>
              <a:t>Legitim klient</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Tilslutningen til AP checkes med hardware MAC adresse</a:t>
            </a:r>
          </a:p>
        </p:txBody>
      </p:sp>
      <p:graphicFrame>
        <p:nvGraphicFramePr>
          <p:cNvPr id="168969" name="Object 9"/>
          <p:cNvGraphicFramePr>
            <a:graphicFrameLocks noChangeAspect="1"/>
          </p:cNvGraphicFramePr>
          <p:nvPr/>
        </p:nvGraphicFramePr>
        <p:xfrm>
          <a:off x="2781300" y="1741488"/>
          <a:ext cx="596900" cy="539750"/>
        </p:xfrm>
        <a:graphic>
          <a:graphicData uri="http://schemas.openxmlformats.org/presentationml/2006/ole">
            <mc:AlternateContent xmlns:mc="http://schemas.openxmlformats.org/markup-compatibility/2006">
              <mc:Choice xmlns:v="urn:schemas-microsoft-com:vml" Requires="v">
                <p:oleObj name="Photo Editor Photo" r:id="rId2" imgW="1000000" imgH="905001" progId="MSPhotoEd.3">
                  <p:embed/>
                </p:oleObj>
              </mc:Choice>
              <mc:Fallback>
                <p:oleObj name="Photo Editor Photo" r:id="rId2" imgW="1000000" imgH="905001" progId="MSPhotoEd.3">
                  <p:embed/>
                  <p:pic>
                    <p:nvPicPr>
                      <p:cNvPr id="168969"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1741488"/>
                        <a:ext cx="596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0" name="Object 10"/>
          <p:cNvGraphicFramePr>
            <a:graphicFrameLocks noChangeAspect="1"/>
          </p:cNvGraphicFramePr>
          <p:nvPr/>
        </p:nvGraphicFramePr>
        <p:xfrm>
          <a:off x="2408238" y="1965325"/>
          <a:ext cx="596900" cy="539750"/>
        </p:xfrm>
        <a:graphic>
          <a:graphicData uri="http://schemas.openxmlformats.org/presentationml/2006/ole">
            <mc:AlternateContent xmlns:mc="http://schemas.openxmlformats.org/markup-compatibility/2006">
              <mc:Choice xmlns:v="urn:schemas-microsoft-com:vml" Requires="v">
                <p:oleObj name="Photo Editor Photo" r:id="rId4" imgW="1000000" imgH="905001" progId="MSPhotoEd.3">
                  <p:embed/>
                </p:oleObj>
              </mc:Choice>
              <mc:Fallback>
                <p:oleObj name="Photo Editor Photo" r:id="rId4" imgW="1000000" imgH="905001" progId="MSPhotoEd.3">
                  <p:embed/>
                  <p:pic>
                    <p:nvPicPr>
                      <p:cNvPr id="16897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1965325"/>
                        <a:ext cx="596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1" name="Object 11"/>
          <p:cNvGraphicFramePr>
            <a:graphicFrameLocks noChangeAspect="1"/>
          </p:cNvGraphicFramePr>
          <p:nvPr/>
        </p:nvGraphicFramePr>
        <p:xfrm>
          <a:off x="3228975" y="1982788"/>
          <a:ext cx="596900" cy="539750"/>
        </p:xfrm>
        <a:graphic>
          <a:graphicData uri="http://schemas.openxmlformats.org/presentationml/2006/ole">
            <mc:AlternateContent xmlns:mc="http://schemas.openxmlformats.org/markup-compatibility/2006">
              <mc:Choice xmlns:v="urn:schemas-microsoft-com:vml" Requires="v">
                <p:oleObj name="Photo Editor Photo" r:id="rId5" imgW="1000000" imgH="905001" progId="MSPhotoEd.3">
                  <p:embed/>
                </p:oleObj>
              </mc:Choice>
              <mc:Fallback>
                <p:oleObj name="Photo Editor Photo" r:id="rId5" imgW="1000000" imgH="905001" progId="MSPhotoEd.3">
                  <p:embed/>
                  <p:pic>
                    <p:nvPicPr>
                      <p:cNvPr id="168971"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975" y="1982788"/>
                        <a:ext cx="596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72" name="Freeform 12"/>
          <p:cNvSpPr>
            <a:spLocks/>
          </p:cNvSpPr>
          <p:nvPr/>
        </p:nvSpPr>
        <p:spPr bwMode="auto">
          <a:xfrm>
            <a:off x="3606800" y="2662238"/>
            <a:ext cx="617538" cy="69850"/>
          </a:xfrm>
          <a:custGeom>
            <a:avLst/>
            <a:gdLst>
              <a:gd name="T0" fmla="*/ 0 w 285"/>
              <a:gd name="T1" fmla="*/ 0 h 198"/>
              <a:gd name="T2" fmla="*/ 2147483647 w 285"/>
              <a:gd name="T3" fmla="*/ 2147483647 h 198"/>
              <a:gd name="T4" fmla="*/ 0 60000 65536"/>
              <a:gd name="T5" fmla="*/ 0 60000 65536"/>
              <a:gd name="T6" fmla="*/ 0 w 285"/>
              <a:gd name="T7" fmla="*/ 0 h 198"/>
              <a:gd name="T8" fmla="*/ 285 w 285"/>
              <a:gd name="T9" fmla="*/ 198 h 198"/>
            </a:gdLst>
            <a:ahLst/>
            <a:cxnLst>
              <a:cxn ang="T4">
                <a:pos x="T0" y="T1"/>
              </a:cxn>
              <a:cxn ang="T5">
                <a:pos x="T2" y="T3"/>
              </a:cxn>
            </a:cxnLst>
            <a:rect l="T6" t="T7" r="T8" b="T9"/>
            <a:pathLst>
              <a:path w="285" h="198">
                <a:moveTo>
                  <a:pt x="0" y="0"/>
                </a:moveTo>
                <a:lnTo>
                  <a:pt x="285" y="198"/>
                </a:lnTo>
              </a:path>
            </a:pathLst>
          </a:custGeom>
          <a:noFill/>
          <a:ln w="28575">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68973" name="Freeform 13"/>
          <p:cNvSpPr>
            <a:spLocks/>
          </p:cNvSpPr>
          <p:nvPr/>
        </p:nvSpPr>
        <p:spPr bwMode="auto">
          <a:xfrm>
            <a:off x="3279775" y="2424114"/>
            <a:ext cx="522288" cy="344487"/>
          </a:xfrm>
          <a:custGeom>
            <a:avLst/>
            <a:gdLst>
              <a:gd name="T0" fmla="*/ 0 w 335"/>
              <a:gd name="T1" fmla="*/ 2147483647 h 222"/>
              <a:gd name="T2" fmla="*/ 2147483647 w 335"/>
              <a:gd name="T3" fmla="*/ 2147483647 h 222"/>
              <a:gd name="T4" fmla="*/ 2147483647 w 335"/>
              <a:gd name="T5" fmla="*/ 2147483647 h 222"/>
              <a:gd name="T6" fmla="*/ 2147483647 w 335"/>
              <a:gd name="T7" fmla="*/ 0 h 222"/>
              <a:gd name="T8" fmla="*/ 0 60000 65536"/>
              <a:gd name="T9" fmla="*/ 0 60000 65536"/>
              <a:gd name="T10" fmla="*/ 0 60000 65536"/>
              <a:gd name="T11" fmla="*/ 0 60000 65536"/>
              <a:gd name="T12" fmla="*/ 0 w 335"/>
              <a:gd name="T13" fmla="*/ 0 h 222"/>
              <a:gd name="T14" fmla="*/ 335 w 335"/>
              <a:gd name="T15" fmla="*/ 222 h 222"/>
            </a:gdLst>
            <a:ahLst/>
            <a:cxnLst>
              <a:cxn ang="T8">
                <a:pos x="T0" y="T1"/>
              </a:cxn>
              <a:cxn ang="T9">
                <a:pos x="T2" y="T3"/>
              </a:cxn>
              <a:cxn ang="T10">
                <a:pos x="T4" y="T5"/>
              </a:cxn>
              <a:cxn ang="T11">
                <a:pos x="T6" y="T7"/>
              </a:cxn>
            </a:cxnLst>
            <a:rect l="T12" t="T13" r="T14" b="T15"/>
            <a:pathLst>
              <a:path w="335" h="222">
                <a:moveTo>
                  <a:pt x="0" y="147"/>
                </a:moveTo>
                <a:cubicBezTo>
                  <a:pt x="22" y="155"/>
                  <a:pt x="87" y="222"/>
                  <a:pt x="135" y="195"/>
                </a:cubicBezTo>
                <a:cubicBezTo>
                  <a:pt x="183" y="168"/>
                  <a:pt x="295" y="107"/>
                  <a:pt x="315" y="75"/>
                </a:cubicBezTo>
                <a:cubicBezTo>
                  <a:pt x="335" y="43"/>
                  <a:pt x="270" y="16"/>
                  <a:pt x="258"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pic>
        <p:nvPicPr>
          <p:cNvPr id="168974" name="Picture 14" descr="sofadev"/>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006850" y="2278063"/>
            <a:ext cx="838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8975" name="Object 15"/>
          <p:cNvGraphicFramePr>
            <a:graphicFrameLocks noChangeAspect="1"/>
          </p:cNvGraphicFramePr>
          <p:nvPr/>
        </p:nvGraphicFramePr>
        <p:xfrm>
          <a:off x="2855913" y="2206625"/>
          <a:ext cx="596900" cy="539750"/>
        </p:xfrm>
        <a:graphic>
          <a:graphicData uri="http://schemas.openxmlformats.org/presentationml/2006/ole">
            <mc:AlternateContent xmlns:mc="http://schemas.openxmlformats.org/markup-compatibility/2006">
              <mc:Choice xmlns:v="urn:schemas-microsoft-com:vml" Requires="v">
                <p:oleObj name="Photo Editor Photo" r:id="rId7" imgW="1000000" imgH="905001" progId="MSPhotoEd.3">
                  <p:embed/>
                </p:oleObj>
              </mc:Choice>
              <mc:Fallback>
                <p:oleObj name="Photo Editor Photo" r:id="rId7" imgW="1000000" imgH="905001" progId="MSPhotoEd.3">
                  <p:embed/>
                  <p:pic>
                    <p:nvPicPr>
                      <p:cNvPr id="168975"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2206625"/>
                        <a:ext cx="596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6" name="Object 16"/>
          <p:cNvGraphicFramePr>
            <a:graphicFrameLocks noChangeAspect="1"/>
          </p:cNvGraphicFramePr>
          <p:nvPr/>
        </p:nvGraphicFramePr>
        <p:xfrm>
          <a:off x="4583113" y="3644901"/>
          <a:ext cx="914400" cy="817563"/>
        </p:xfrm>
        <a:graphic>
          <a:graphicData uri="http://schemas.openxmlformats.org/presentationml/2006/ole">
            <mc:AlternateContent xmlns:mc="http://schemas.openxmlformats.org/markup-compatibility/2006">
              <mc:Choice xmlns:v="urn:schemas-microsoft-com:vml" Requires="v">
                <p:oleObj name="Photo Editor Photo" r:id="rId8" imgW="2257740" imgH="2019048" progId="MSPhotoEd.3">
                  <p:embed/>
                </p:oleObj>
              </mc:Choice>
              <mc:Fallback>
                <p:oleObj name="Photo Editor Photo" r:id="rId8" imgW="2257740" imgH="2019048" progId="MSPhotoEd.3">
                  <p:embed/>
                  <p:pic>
                    <p:nvPicPr>
                      <p:cNvPr id="168976"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113" y="3644901"/>
                        <a:ext cx="914400"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77" name="Text Box 17"/>
          <p:cNvSpPr txBox="1">
            <a:spLocks noChangeArrowheads="1"/>
          </p:cNvSpPr>
          <p:nvPr/>
        </p:nvSpPr>
        <p:spPr bwMode="auto">
          <a:xfrm>
            <a:off x="5299076" y="4149725"/>
            <a:ext cx="5210175"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66"/>
                </a:solidFill>
                <a:latin typeface="Arial Narrow" pitchFamily="34" charset="0"/>
              </a:defRPr>
            </a:lvl1pPr>
            <a:lvl2pPr marL="742950" indent="-285750">
              <a:buSzPct val="120000"/>
              <a:buChar char="–"/>
              <a:defRPr sz="2400">
                <a:solidFill>
                  <a:srgbClr val="000066"/>
                </a:solidFill>
                <a:latin typeface="Arial Narrow" pitchFamily="34" charset="0"/>
              </a:defRPr>
            </a:lvl2pPr>
            <a:lvl3pPr marL="1143000" indent="-228600">
              <a:buSzPct val="120000"/>
              <a:buChar char="•"/>
              <a:defRPr sz="2000">
                <a:solidFill>
                  <a:srgbClr val="000066"/>
                </a:solidFill>
                <a:latin typeface="Arial Narrow" pitchFamily="34" charset="0"/>
              </a:defRPr>
            </a:lvl3pPr>
            <a:lvl4pPr marL="1600200" indent="-228600">
              <a:buSzPct val="120000"/>
              <a:buChar char="–"/>
              <a:defRPr sz="2000">
                <a:solidFill>
                  <a:srgbClr val="000066"/>
                </a:solidFill>
                <a:latin typeface="Arial Narrow" pitchFamily="34" charset="0"/>
              </a:defRPr>
            </a:lvl4pPr>
            <a:lvl5pPr marL="2057400" indent="-228600">
              <a:buSzPct val="120000"/>
              <a:buChar char="»"/>
              <a:defRPr sz="2000">
                <a:solidFill>
                  <a:srgbClr val="000066"/>
                </a:solidFill>
                <a:latin typeface="Arial Narrow" pitchFamily="34" charset="0"/>
              </a:defRPr>
            </a:lvl5pPr>
            <a:lvl6pPr marL="25146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eaLnBrk="0" fontAlgn="base" hangingPunct="0">
              <a:lnSpc>
                <a:spcPct val="90000"/>
              </a:lnSpc>
              <a:spcBef>
                <a:spcPct val="20000"/>
              </a:spcBef>
              <a:spcAft>
                <a:spcPct val="0"/>
              </a:spcAft>
              <a:buClr>
                <a:srgbClr val="FFEB95"/>
              </a:buClr>
              <a:buSzPct val="75000"/>
            </a:pPr>
            <a:r>
              <a:rPr kumimoji="1" lang="da-DK" altLang="da-DK" sz="1600" b="1">
                <a:solidFill>
                  <a:srgbClr val="000000"/>
                </a:solidFill>
                <a:latin typeface="Arial" pitchFamily="34" charset="0"/>
                <a:cs typeface="Arial" pitchFamily="34" charset="0"/>
              </a:rPr>
              <a:t>Hacker</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Sniffer legitim klient MAC adresse</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Afventer, at den legitime klient forlader netværket</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Overtager MAC adressen</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MAC filtrering på DHCP Server: Sæt statisk IP adresse</a:t>
            </a:r>
          </a:p>
        </p:txBody>
      </p:sp>
      <p:sp>
        <p:nvSpPr>
          <p:cNvPr id="168978" name="Text Box 18"/>
          <p:cNvSpPr txBox="1">
            <a:spLocks noChangeArrowheads="1"/>
          </p:cNvSpPr>
          <p:nvPr/>
        </p:nvSpPr>
        <p:spPr bwMode="auto">
          <a:xfrm>
            <a:off x="2381250" y="2997201"/>
            <a:ext cx="26352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rgbClr val="000066"/>
                </a:solidFill>
                <a:latin typeface="Arial Narrow" pitchFamily="34" charset="0"/>
              </a:defRPr>
            </a:lvl1pPr>
            <a:lvl2pPr marL="742950" indent="-285750">
              <a:buSzPct val="120000"/>
              <a:buChar char="–"/>
              <a:defRPr sz="2400">
                <a:solidFill>
                  <a:srgbClr val="000066"/>
                </a:solidFill>
                <a:latin typeface="Arial Narrow" pitchFamily="34" charset="0"/>
              </a:defRPr>
            </a:lvl2pPr>
            <a:lvl3pPr marL="1143000" indent="-228600">
              <a:buSzPct val="120000"/>
              <a:buChar char="•"/>
              <a:defRPr sz="2000">
                <a:solidFill>
                  <a:srgbClr val="000066"/>
                </a:solidFill>
                <a:latin typeface="Arial Narrow" pitchFamily="34" charset="0"/>
              </a:defRPr>
            </a:lvl3pPr>
            <a:lvl4pPr marL="1600200" indent="-228600">
              <a:buSzPct val="120000"/>
              <a:buChar char="–"/>
              <a:defRPr sz="2000">
                <a:solidFill>
                  <a:srgbClr val="000066"/>
                </a:solidFill>
                <a:latin typeface="Arial Narrow" pitchFamily="34" charset="0"/>
              </a:defRPr>
            </a:lvl4pPr>
            <a:lvl5pPr marL="2057400" indent="-228600">
              <a:buSzPct val="120000"/>
              <a:buChar char="»"/>
              <a:defRPr sz="2000">
                <a:solidFill>
                  <a:srgbClr val="000066"/>
                </a:solidFill>
                <a:latin typeface="Arial Narrow" pitchFamily="34" charset="0"/>
              </a:defRPr>
            </a:lvl5pPr>
            <a:lvl6pPr marL="25146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eaLnBrk="0" fontAlgn="base" hangingPunct="0">
              <a:lnSpc>
                <a:spcPct val="90000"/>
              </a:lnSpc>
              <a:spcBef>
                <a:spcPct val="20000"/>
              </a:spcBef>
              <a:spcAft>
                <a:spcPct val="0"/>
              </a:spcAft>
              <a:buClr>
                <a:srgbClr val="FFEB95"/>
              </a:buClr>
              <a:buSzPct val="75000"/>
            </a:pPr>
            <a:r>
              <a:rPr kumimoji="1" lang="da-DK" altLang="da-DK" sz="1600" b="1">
                <a:solidFill>
                  <a:srgbClr val="000000"/>
                </a:solidFill>
                <a:latin typeface="Arial" pitchFamily="34" charset="0"/>
                <a:cs typeface="Arial" pitchFamily="34" charset="0"/>
              </a:rPr>
              <a:t>Access Punkt</a:t>
            </a:r>
          </a:p>
          <a:p>
            <a:pPr eaLnBrk="0" fontAlgn="base" hangingPunct="0">
              <a:lnSpc>
                <a:spcPct val="90000"/>
              </a:lnSpc>
              <a:spcBef>
                <a:spcPct val="20000"/>
              </a:spcBef>
              <a:spcAft>
                <a:spcPct val="0"/>
              </a:spcAft>
              <a:buClr>
                <a:srgbClr val="FFEB95"/>
              </a:buClr>
              <a:buSzPct val="75000"/>
            </a:pPr>
            <a:r>
              <a:rPr kumimoji="1" lang="da-DK" altLang="da-DK" sz="1600">
                <a:solidFill>
                  <a:srgbClr val="000000"/>
                </a:solidFill>
                <a:latin typeface="Arial" pitchFamily="34" charset="0"/>
                <a:cs typeface="Arial" pitchFamily="34" charset="0"/>
              </a:rPr>
              <a:t>Filtrering på MAC adresser</a:t>
            </a:r>
          </a:p>
        </p:txBody>
      </p:sp>
      <p:sp>
        <p:nvSpPr>
          <p:cNvPr id="168979" name="Text Box 19"/>
          <p:cNvSpPr txBox="1">
            <a:spLocks noChangeArrowheads="1"/>
          </p:cNvSpPr>
          <p:nvPr/>
        </p:nvSpPr>
        <p:spPr bwMode="auto">
          <a:xfrm>
            <a:off x="1827213" y="6180138"/>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rgbClr val="000066"/>
                </a:solidFill>
                <a:latin typeface="Arial Narrow" pitchFamily="34" charset="0"/>
              </a:defRPr>
            </a:lvl1pPr>
            <a:lvl2pPr marL="742950" indent="-285750">
              <a:buSzPct val="120000"/>
              <a:buChar char="–"/>
              <a:defRPr sz="2400">
                <a:solidFill>
                  <a:srgbClr val="000066"/>
                </a:solidFill>
                <a:latin typeface="Arial Narrow" pitchFamily="34" charset="0"/>
              </a:defRPr>
            </a:lvl2pPr>
            <a:lvl3pPr marL="1143000" indent="-228600">
              <a:buSzPct val="120000"/>
              <a:buChar char="•"/>
              <a:defRPr sz="2000">
                <a:solidFill>
                  <a:srgbClr val="000066"/>
                </a:solidFill>
                <a:latin typeface="Arial Narrow" pitchFamily="34" charset="0"/>
              </a:defRPr>
            </a:lvl3pPr>
            <a:lvl4pPr marL="1600200" indent="-228600">
              <a:buSzPct val="120000"/>
              <a:buChar char="–"/>
              <a:defRPr sz="2000">
                <a:solidFill>
                  <a:srgbClr val="000066"/>
                </a:solidFill>
                <a:latin typeface="Arial Narrow" pitchFamily="34" charset="0"/>
              </a:defRPr>
            </a:lvl4pPr>
            <a:lvl5pPr marL="2057400" indent="-228600">
              <a:buSzPct val="120000"/>
              <a:buChar char="»"/>
              <a:defRPr sz="2000">
                <a:solidFill>
                  <a:srgbClr val="000066"/>
                </a:solidFill>
                <a:latin typeface="Arial Narrow" pitchFamily="34" charset="0"/>
              </a:defRPr>
            </a:lvl5pPr>
            <a:lvl6pPr marL="25146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fontAlgn="base">
              <a:spcBef>
                <a:spcPct val="0"/>
              </a:spcBef>
              <a:spcAft>
                <a:spcPct val="0"/>
              </a:spcAft>
            </a:pPr>
            <a:endParaRPr lang="da-DK" altLang="da-DK" sz="1400">
              <a:solidFill>
                <a:srgbClr val="000000"/>
              </a:solidFill>
              <a:latin typeface="Courier New" pitchFamily="49" charset="0"/>
            </a:endParaRPr>
          </a:p>
        </p:txBody>
      </p:sp>
      <p:pic>
        <p:nvPicPr>
          <p:cNvPr id="168980" name="Picture 20" descr="j043394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2125" y="2089150"/>
            <a:ext cx="6985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81" name="Picture 21" descr="j043394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16725" y="1403350"/>
            <a:ext cx="6985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82" name="Picture 22" descr="j043394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78625" y="2990850"/>
            <a:ext cx="6985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ladsholder til slidenummer 1"/>
          <p:cNvSpPr>
            <a:spLocks noGrp="1"/>
          </p:cNvSpPr>
          <p:nvPr>
            <p:ph type="sldNum" sz="quarter" idx="12"/>
          </p:nvPr>
        </p:nvSpPr>
        <p:spPr/>
        <p:txBody>
          <a:bodyPr/>
          <a:lstStyle/>
          <a:p>
            <a:pPr eaLnBrk="0" fontAlgn="base" hangingPunct="0">
              <a:spcAft>
                <a:spcPct val="0"/>
              </a:spcAft>
            </a:pPr>
            <a:fld id="{8C4B7751-1164-4C49-A89E-450C2B94337F}" type="slidenum">
              <a:rPr lang="da-DK">
                <a:solidFill>
                  <a:srgbClr val="000000"/>
                </a:solidFill>
              </a:rPr>
              <a:pPr eaLnBrk="0" fontAlgn="base" hangingPunct="0">
                <a:spcAft>
                  <a:spcPct val="0"/>
                </a:spcAft>
              </a:pPr>
              <a:t>34</a:t>
            </a:fld>
            <a:endParaRPr lang="da-DK">
              <a:solidFill>
                <a:srgbClr val="000000"/>
              </a:solidFill>
            </a:endParaRPr>
          </a:p>
        </p:txBody>
      </p:sp>
    </p:spTree>
    <p:extLst>
      <p:ext uri="{BB962C8B-B14F-4D97-AF65-F5344CB8AC3E}">
        <p14:creationId xmlns:p14="http://schemas.microsoft.com/office/powerpoint/2010/main" val="238753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da-DK" altLang="da-DK" sz="4000"/>
              <a:t>Man in the middle angreb </a:t>
            </a:r>
          </a:p>
        </p:txBody>
      </p:sp>
      <p:sp>
        <p:nvSpPr>
          <p:cNvPr id="171011" name="Rectangle 3"/>
          <p:cNvSpPr>
            <a:spLocks noGrp="1" noChangeArrowheads="1"/>
          </p:cNvSpPr>
          <p:nvPr>
            <p:ph type="body" sz="half" idx="1"/>
          </p:nvPr>
        </p:nvSpPr>
        <p:spPr>
          <a:xfrm>
            <a:off x="1905000" y="1028700"/>
            <a:ext cx="4870450" cy="2489200"/>
          </a:xfrm>
        </p:spPr>
        <p:txBody>
          <a:bodyPr/>
          <a:lstStyle/>
          <a:p>
            <a:pPr>
              <a:lnSpc>
                <a:spcPct val="90000"/>
              </a:lnSpc>
              <a:spcAft>
                <a:spcPct val="10000"/>
              </a:spcAft>
            </a:pPr>
            <a:r>
              <a:rPr lang="da-DK" altLang="da-DK" sz="2000"/>
              <a:t>”Falsk” Access Punkt over for klient</a:t>
            </a:r>
          </a:p>
          <a:p>
            <a:pPr lvl="1">
              <a:lnSpc>
                <a:spcPct val="90000"/>
              </a:lnSpc>
              <a:spcAft>
                <a:spcPct val="10000"/>
              </a:spcAft>
            </a:pPr>
            <a:r>
              <a:rPr lang="da-DK" altLang="da-DK" sz="1800"/>
              <a:t>Frakobler klient fra Access Point (falsk management frame)</a:t>
            </a:r>
          </a:p>
          <a:p>
            <a:pPr lvl="1">
              <a:lnSpc>
                <a:spcPct val="90000"/>
              </a:lnSpc>
              <a:spcAft>
                <a:spcPct val="10000"/>
              </a:spcAft>
            </a:pPr>
            <a:r>
              <a:rPr lang="da-DK" altLang="da-DK" sz="1800"/>
              <a:t>Klient scanner efter nyt Access Point</a:t>
            </a:r>
          </a:p>
          <a:p>
            <a:pPr lvl="1">
              <a:lnSpc>
                <a:spcPct val="90000"/>
              </a:lnSpc>
              <a:spcAft>
                <a:spcPct val="10000"/>
              </a:spcAft>
            </a:pPr>
            <a:r>
              <a:rPr lang="da-DK" altLang="da-DK" sz="1800"/>
              <a:t>Hacker </a:t>
            </a:r>
            <a:r>
              <a:rPr lang="da-DK" altLang="da-DK" sz="1800" err="1"/>
              <a:t>spoofer</a:t>
            </a:r>
            <a:r>
              <a:rPr lang="da-DK" altLang="da-DK" sz="1800"/>
              <a:t> falsk Access Punkt på anden kanal (samme MAC og ESSID)</a:t>
            </a:r>
          </a:p>
          <a:p>
            <a:pPr lvl="1">
              <a:lnSpc>
                <a:spcPct val="90000"/>
              </a:lnSpc>
              <a:spcAft>
                <a:spcPct val="10000"/>
              </a:spcAft>
            </a:pPr>
            <a:r>
              <a:rPr lang="da-DK" altLang="da-DK" sz="1800"/>
              <a:t>Hacker associeret med det rigtige Access Point</a:t>
            </a:r>
          </a:p>
          <a:p>
            <a:pPr lvl="1">
              <a:lnSpc>
                <a:spcPct val="90000"/>
              </a:lnSpc>
              <a:spcAft>
                <a:spcPct val="10000"/>
              </a:spcAft>
            </a:pPr>
            <a:r>
              <a:rPr lang="da-DK" altLang="da-DK" sz="1800"/>
              <a:t>Al trafik sendes herefter gennem hacker pc</a:t>
            </a:r>
          </a:p>
        </p:txBody>
      </p:sp>
      <p:pic>
        <p:nvPicPr>
          <p:cNvPr id="171012" name="Picture 4" descr="j0433942"/>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a:xfrm>
            <a:off x="9496425" y="1708150"/>
            <a:ext cx="736600" cy="736600"/>
          </a:xfrm>
          <a:noFill/>
        </p:spPr>
      </p:pic>
      <p:sp>
        <p:nvSpPr>
          <p:cNvPr id="171013" name="Rectangle 5"/>
          <p:cNvSpPr>
            <a:spLocks noChangeArrowheads="1"/>
          </p:cNvSpPr>
          <p:nvPr/>
        </p:nvSpPr>
        <p:spPr bwMode="auto">
          <a:xfrm>
            <a:off x="7134225" y="2382839"/>
            <a:ext cx="15875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Wi-Fi</a:t>
            </a:r>
          </a:p>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Access Punkt</a:t>
            </a:r>
          </a:p>
        </p:txBody>
      </p:sp>
      <p:sp>
        <p:nvSpPr>
          <p:cNvPr id="171014" name="Line 6"/>
          <p:cNvSpPr>
            <a:spLocks noChangeShapeType="1"/>
          </p:cNvSpPr>
          <p:nvPr/>
        </p:nvSpPr>
        <p:spPr bwMode="auto">
          <a:xfrm flipH="1">
            <a:off x="7840663" y="2133600"/>
            <a:ext cx="1657350" cy="0"/>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sp>
        <p:nvSpPr>
          <p:cNvPr id="171015" name="Line 7"/>
          <p:cNvSpPr>
            <a:spLocks noChangeShapeType="1"/>
          </p:cNvSpPr>
          <p:nvPr/>
        </p:nvSpPr>
        <p:spPr bwMode="auto">
          <a:xfrm flipH="1">
            <a:off x="8705851" y="3762375"/>
            <a:ext cx="1368425" cy="361950"/>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pic>
        <p:nvPicPr>
          <p:cNvPr id="171016" name="Picture 8" descr="sofadev"/>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37425" y="1700213"/>
            <a:ext cx="838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7" name="Line 9"/>
          <p:cNvSpPr>
            <a:spLocks noChangeShapeType="1"/>
          </p:cNvSpPr>
          <p:nvPr/>
        </p:nvSpPr>
        <p:spPr bwMode="auto">
          <a:xfrm flipH="1" flipV="1">
            <a:off x="7050089" y="3763963"/>
            <a:ext cx="1584325" cy="360362"/>
          </a:xfrm>
          <a:prstGeom prst="line">
            <a:avLst/>
          </a:prstGeom>
          <a:noFill/>
          <a:ln w="476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eaLnBrk="0" fontAlgn="base" hangingPunct="0">
              <a:lnSpc>
                <a:spcPct val="85000"/>
              </a:lnSpc>
              <a:spcBef>
                <a:spcPct val="20000"/>
              </a:spcBef>
              <a:spcAft>
                <a:spcPct val="0"/>
              </a:spcAft>
              <a:buClr>
                <a:srgbClr val="336600"/>
              </a:buClr>
              <a:buFont typeface="Wingdings" pitchFamily="2" charset="2"/>
              <a:buChar char="ü"/>
            </a:pPr>
            <a:endParaRPr lang="da-DK" sz="2000">
              <a:solidFill>
                <a:srgbClr val="000066"/>
              </a:solidFill>
              <a:latin typeface="Arial Narrow" pitchFamily="34" charset="0"/>
            </a:endParaRPr>
          </a:p>
        </p:txBody>
      </p:sp>
      <p:pic>
        <p:nvPicPr>
          <p:cNvPr id="171018" name="Picture 10" descr="sofadev"/>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75450" y="3355975"/>
            <a:ext cx="8382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1019" name="Object 11"/>
          <p:cNvGraphicFramePr>
            <a:graphicFrameLocks noChangeAspect="1"/>
          </p:cNvGraphicFramePr>
          <p:nvPr/>
        </p:nvGraphicFramePr>
        <p:xfrm>
          <a:off x="8202613" y="3906838"/>
          <a:ext cx="914400" cy="817562"/>
        </p:xfrm>
        <a:graphic>
          <a:graphicData uri="http://schemas.openxmlformats.org/presentationml/2006/ole">
            <mc:AlternateContent xmlns:mc="http://schemas.openxmlformats.org/markup-compatibility/2006">
              <mc:Choice xmlns:v="urn:schemas-microsoft-com:vml" Requires="v">
                <p:oleObj name="Photo Editor Photo" r:id="rId4" imgW="2257740" imgH="2019048" progId="MSPhotoEd.3">
                  <p:embed/>
                </p:oleObj>
              </mc:Choice>
              <mc:Fallback>
                <p:oleObj name="Photo Editor Photo" r:id="rId4" imgW="2257740" imgH="2019048" progId="MSPhotoEd.3">
                  <p:embed/>
                  <p:pic>
                    <p:nvPicPr>
                      <p:cNvPr id="171019"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2613" y="3906838"/>
                        <a:ext cx="914400" cy="81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1020" name="Rectangle 12"/>
          <p:cNvSpPr>
            <a:spLocks noChangeArrowheads="1"/>
          </p:cNvSpPr>
          <p:nvPr/>
        </p:nvSpPr>
        <p:spPr bwMode="auto">
          <a:xfrm>
            <a:off x="6410325" y="4157664"/>
            <a:ext cx="15875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Wi-Fi</a:t>
            </a:r>
          </a:p>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Access Punkt</a:t>
            </a:r>
          </a:p>
        </p:txBody>
      </p:sp>
      <p:sp>
        <p:nvSpPr>
          <p:cNvPr id="171021" name="Rectangle 13"/>
          <p:cNvSpPr>
            <a:spLocks noChangeArrowheads="1"/>
          </p:cNvSpPr>
          <p:nvPr/>
        </p:nvSpPr>
        <p:spPr bwMode="auto">
          <a:xfrm>
            <a:off x="9051925" y="2422525"/>
            <a:ext cx="13843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Klient</a:t>
            </a:r>
          </a:p>
        </p:txBody>
      </p:sp>
      <p:sp>
        <p:nvSpPr>
          <p:cNvPr id="171022" name="Rectangle 14"/>
          <p:cNvSpPr>
            <a:spLocks noChangeArrowheads="1"/>
          </p:cNvSpPr>
          <p:nvPr/>
        </p:nvSpPr>
        <p:spPr bwMode="auto">
          <a:xfrm>
            <a:off x="9345613" y="4148138"/>
            <a:ext cx="11176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Klient</a:t>
            </a:r>
          </a:p>
        </p:txBody>
      </p:sp>
      <p:sp>
        <p:nvSpPr>
          <p:cNvPr id="171023" name="Rectangle 15"/>
          <p:cNvSpPr>
            <a:spLocks noChangeArrowheads="1"/>
          </p:cNvSpPr>
          <p:nvPr/>
        </p:nvSpPr>
        <p:spPr bwMode="auto">
          <a:xfrm>
            <a:off x="7770813" y="3548063"/>
            <a:ext cx="1587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362" tIns="52388" rIns="106362" bIns="52388">
            <a:spAutoFit/>
          </a:bodyPr>
          <a:lstStyle>
            <a:lvl1pPr defTabSz="1208088">
              <a:defRPr sz="2800">
                <a:solidFill>
                  <a:srgbClr val="000066"/>
                </a:solidFill>
                <a:latin typeface="Arial Narrow" pitchFamily="34" charset="0"/>
              </a:defRPr>
            </a:lvl1pPr>
            <a:lvl2pPr marL="742950" indent="-285750" defTabSz="1208088">
              <a:buSzPct val="120000"/>
              <a:buChar char="–"/>
              <a:defRPr sz="2400">
                <a:solidFill>
                  <a:srgbClr val="000066"/>
                </a:solidFill>
                <a:latin typeface="Arial Narrow" pitchFamily="34" charset="0"/>
              </a:defRPr>
            </a:lvl2pPr>
            <a:lvl3pPr marL="1143000" indent="-228600" defTabSz="1208088">
              <a:buSzPct val="120000"/>
              <a:buChar char="•"/>
              <a:defRPr sz="2000">
                <a:solidFill>
                  <a:srgbClr val="000066"/>
                </a:solidFill>
                <a:latin typeface="Arial Narrow" pitchFamily="34" charset="0"/>
              </a:defRPr>
            </a:lvl3pPr>
            <a:lvl4pPr marL="1600200" indent="-228600" defTabSz="1208088">
              <a:buSzPct val="120000"/>
              <a:buChar char="–"/>
              <a:defRPr sz="2000">
                <a:solidFill>
                  <a:srgbClr val="000066"/>
                </a:solidFill>
                <a:latin typeface="Arial Narrow" pitchFamily="34" charset="0"/>
              </a:defRPr>
            </a:lvl4pPr>
            <a:lvl5pPr marL="2057400" indent="-228600" defTabSz="1208088">
              <a:buSzPct val="120000"/>
              <a:buChar char="»"/>
              <a:defRPr sz="2000">
                <a:solidFill>
                  <a:srgbClr val="000066"/>
                </a:solidFill>
                <a:latin typeface="Arial Narrow" pitchFamily="34" charset="0"/>
              </a:defRPr>
            </a:lvl5pPr>
            <a:lvl6pPr marL="25146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6pPr>
            <a:lvl7pPr marL="29718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7pPr>
            <a:lvl8pPr marL="34290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8pPr>
            <a:lvl9pPr marL="3886200" indent="-228600" defTabSz="1208088" eaLnBrk="0" fontAlgn="base" hangingPunct="0">
              <a:spcBef>
                <a:spcPct val="20000"/>
              </a:spcBef>
              <a:spcAft>
                <a:spcPct val="0"/>
              </a:spcAft>
              <a:buClr>
                <a:srgbClr val="336600"/>
              </a:buClr>
              <a:buSzPct val="120000"/>
              <a:buChar char="»"/>
              <a:defRPr sz="2000">
                <a:solidFill>
                  <a:srgbClr val="000066"/>
                </a:solidFill>
                <a:latin typeface="Arial Narrow" pitchFamily="34" charset="0"/>
              </a:defRPr>
            </a:lvl9pPr>
          </a:lstStyle>
          <a:p>
            <a:pPr algn="ctr" eaLnBrk="0" fontAlgn="base" hangingPunct="0">
              <a:spcBef>
                <a:spcPct val="0"/>
              </a:spcBef>
              <a:spcAft>
                <a:spcPct val="0"/>
              </a:spcAft>
            </a:pPr>
            <a:r>
              <a:rPr lang="en-US" altLang="da-DK" sz="1600" b="1">
                <a:solidFill>
                  <a:srgbClr val="000000"/>
                </a:solidFill>
                <a:latin typeface="Arial" pitchFamily="34" charset="0"/>
                <a:cs typeface="Arial" pitchFamily="34" charset="0"/>
              </a:rPr>
              <a:t>Hacker</a:t>
            </a:r>
          </a:p>
        </p:txBody>
      </p:sp>
      <p:pic>
        <p:nvPicPr>
          <p:cNvPr id="171024" name="Picture 16" descr="j0433942"/>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9750425" y="3371850"/>
            <a:ext cx="762000" cy="762000"/>
          </a:xfrm>
          <a:noFill/>
        </p:spPr>
      </p:pic>
      <p:sp>
        <p:nvSpPr>
          <p:cNvPr id="2" name="Pladsholder til slidenummer 1"/>
          <p:cNvSpPr>
            <a:spLocks noGrp="1"/>
          </p:cNvSpPr>
          <p:nvPr>
            <p:ph type="sldNum" sz="quarter" idx="12"/>
          </p:nvPr>
        </p:nvSpPr>
        <p:spPr/>
        <p:txBody>
          <a:bodyPr/>
          <a:lstStyle/>
          <a:p>
            <a:pPr eaLnBrk="0" fontAlgn="base" hangingPunct="0">
              <a:spcAft>
                <a:spcPct val="0"/>
              </a:spcAft>
            </a:pPr>
            <a:fld id="{42D15428-EC63-4EB9-8F7B-DAC56C400F5C}" type="slidenum">
              <a:rPr lang="da-DK">
                <a:solidFill>
                  <a:srgbClr val="000000"/>
                </a:solidFill>
              </a:rPr>
              <a:pPr eaLnBrk="0" fontAlgn="base" hangingPunct="0">
                <a:spcAft>
                  <a:spcPct val="0"/>
                </a:spcAft>
              </a:pPr>
              <a:t>35</a:t>
            </a:fld>
            <a:endParaRPr lang="da-DK">
              <a:solidFill>
                <a:srgbClr val="000000"/>
              </a:solidFill>
            </a:endParaRPr>
          </a:p>
        </p:txBody>
      </p:sp>
    </p:spTree>
    <p:extLst>
      <p:ext uri="{BB962C8B-B14F-4D97-AF65-F5344CB8AC3E}">
        <p14:creationId xmlns:p14="http://schemas.microsoft.com/office/powerpoint/2010/main" val="170064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Trådløst IBI via MESH</a:t>
            </a:r>
          </a:p>
        </p:txBody>
      </p:sp>
      <p:pic>
        <p:nvPicPr>
          <p:cNvPr id="4" name="Pladsholder til indhold 3"/>
          <p:cNvPicPr>
            <a:picLocks noGrp="1" noChangeAspect="1"/>
          </p:cNvPicPr>
          <p:nvPr>
            <p:ph idx="1"/>
          </p:nvPr>
        </p:nvPicPr>
        <p:blipFill>
          <a:blip r:embed="rId2"/>
          <a:stretch>
            <a:fillRect/>
          </a:stretch>
        </p:blipFill>
        <p:spPr>
          <a:xfrm>
            <a:off x="3784274" y="1779827"/>
            <a:ext cx="6883727" cy="4569937"/>
          </a:xfrm>
          <a:prstGeom prst="rect">
            <a:avLst/>
          </a:prstGeom>
        </p:spPr>
      </p:pic>
      <p:sp>
        <p:nvSpPr>
          <p:cNvPr id="5" name="Tekstfelt 4"/>
          <p:cNvSpPr txBox="1"/>
          <p:nvPr/>
        </p:nvSpPr>
        <p:spPr>
          <a:xfrm>
            <a:off x="1986516" y="2164080"/>
            <a:ext cx="156210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srgbClr val="000000"/>
                </a:solidFill>
                <a:effectLst/>
                <a:uLnTx/>
                <a:uFillTx/>
                <a:latin typeface="Arial"/>
                <a:ea typeface="+mn-ea"/>
                <a:cs typeface="+mn-cs"/>
              </a:rPr>
              <a:t>Z-</a:t>
            </a:r>
            <a:r>
              <a:rPr kumimoji="0" lang="da-DK" sz="1800" b="0" i="0" u="none" strike="noStrike" kern="1200" cap="none" spc="0" normalizeH="0" baseline="0" noProof="0" dirty="0" err="1">
                <a:ln>
                  <a:noFill/>
                </a:ln>
                <a:solidFill>
                  <a:srgbClr val="000000"/>
                </a:solidFill>
                <a:effectLst/>
                <a:uLnTx/>
                <a:uFillTx/>
                <a:latin typeface="Arial"/>
                <a:ea typeface="+mn-ea"/>
                <a:cs typeface="+mn-cs"/>
              </a:rPr>
              <a:t>wave</a:t>
            </a:r>
            <a:endParaRPr kumimoji="0" lang="da-DK"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err="1">
                <a:ln>
                  <a:noFill/>
                </a:ln>
                <a:solidFill>
                  <a:srgbClr val="000000"/>
                </a:solidFill>
                <a:effectLst/>
                <a:uLnTx/>
                <a:uFillTx/>
                <a:latin typeface="Arial"/>
                <a:ea typeface="+mn-ea"/>
                <a:cs typeface="+mn-cs"/>
              </a:rPr>
              <a:t>ZigBee</a:t>
            </a:r>
            <a:endParaRPr kumimoji="0" lang="da-DK"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srgbClr val="000000"/>
                </a:solidFill>
                <a:effectLst/>
                <a:uLnTx/>
                <a:uFillTx/>
                <a:latin typeface="Arial"/>
                <a:ea typeface="+mn-ea"/>
                <a:cs typeface="+mn-cs"/>
              </a:rPr>
              <a:t>Thread</a:t>
            </a:r>
          </a:p>
        </p:txBody>
      </p:sp>
    </p:spTree>
    <p:extLst>
      <p:ext uri="{BB962C8B-B14F-4D97-AF65-F5344CB8AC3E}">
        <p14:creationId xmlns:p14="http://schemas.microsoft.com/office/powerpoint/2010/main" val="224021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Trådløst IBI via MESH</a:t>
            </a:r>
          </a:p>
        </p:txBody>
      </p:sp>
      <p:pic>
        <p:nvPicPr>
          <p:cNvPr id="4" name="Pladsholder til indhold 3"/>
          <p:cNvPicPr>
            <a:picLocks noGrp="1" noChangeAspect="1"/>
          </p:cNvPicPr>
          <p:nvPr>
            <p:ph idx="1"/>
          </p:nvPr>
        </p:nvPicPr>
        <p:blipFill>
          <a:blip r:embed="rId2"/>
          <a:stretch>
            <a:fillRect/>
          </a:stretch>
        </p:blipFill>
        <p:spPr>
          <a:xfrm>
            <a:off x="1690577" y="495753"/>
            <a:ext cx="9946529" cy="6206946"/>
          </a:xfrm>
          <a:prstGeom prst="rect">
            <a:avLst/>
          </a:prstGeom>
        </p:spPr>
      </p:pic>
      <p:sp>
        <p:nvSpPr>
          <p:cNvPr id="5" name="Tekstfelt 4"/>
          <p:cNvSpPr txBox="1"/>
          <p:nvPr/>
        </p:nvSpPr>
        <p:spPr>
          <a:xfrm>
            <a:off x="434162" y="1155622"/>
            <a:ext cx="156210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srgbClr val="000000"/>
                </a:solidFill>
                <a:effectLst/>
                <a:uLnTx/>
                <a:uFillTx/>
                <a:latin typeface="Arial"/>
                <a:ea typeface="+mn-ea"/>
                <a:cs typeface="+mn-cs"/>
              </a:rPr>
              <a:t>Z-</a:t>
            </a:r>
            <a:r>
              <a:rPr kumimoji="0" lang="da-DK" sz="1800" b="0" i="0" u="none" strike="noStrike" kern="1200" cap="none" spc="0" normalizeH="0" baseline="0" noProof="0" dirty="0" err="1">
                <a:ln>
                  <a:noFill/>
                </a:ln>
                <a:solidFill>
                  <a:srgbClr val="000000"/>
                </a:solidFill>
                <a:effectLst/>
                <a:uLnTx/>
                <a:uFillTx/>
                <a:latin typeface="Arial"/>
                <a:ea typeface="+mn-ea"/>
                <a:cs typeface="+mn-cs"/>
              </a:rPr>
              <a:t>wave</a:t>
            </a:r>
            <a:endParaRPr kumimoji="0" lang="da-DK"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err="1">
                <a:ln>
                  <a:noFill/>
                </a:ln>
                <a:solidFill>
                  <a:srgbClr val="000000"/>
                </a:solidFill>
                <a:effectLst/>
                <a:uLnTx/>
                <a:uFillTx/>
                <a:latin typeface="Arial"/>
                <a:ea typeface="+mn-ea"/>
                <a:cs typeface="+mn-cs"/>
              </a:rPr>
              <a:t>ZigBee</a:t>
            </a:r>
            <a:endParaRPr kumimoji="0" lang="da-DK"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0" u="none" strike="noStrike" kern="1200" cap="none" spc="0" normalizeH="0" baseline="0" noProof="0" dirty="0">
                <a:ln>
                  <a:noFill/>
                </a:ln>
                <a:solidFill>
                  <a:srgbClr val="000000"/>
                </a:solidFill>
                <a:effectLst/>
                <a:uLnTx/>
                <a:uFillTx/>
                <a:latin typeface="Arial"/>
                <a:ea typeface="+mn-ea"/>
                <a:cs typeface="+mn-cs"/>
              </a:rPr>
              <a:t>Thread</a:t>
            </a:r>
          </a:p>
        </p:txBody>
      </p:sp>
    </p:spTree>
    <p:extLst>
      <p:ext uri="{BB962C8B-B14F-4D97-AF65-F5344CB8AC3E}">
        <p14:creationId xmlns:p14="http://schemas.microsoft.com/office/powerpoint/2010/main" val="326632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dsholder til indhold 4">
            <a:extLst>
              <a:ext uri="{FF2B5EF4-FFF2-40B4-BE49-F238E27FC236}">
                <a16:creationId xmlns:a16="http://schemas.microsoft.com/office/drawing/2014/main" id="{F21DC4B6-40BF-211A-5540-478CC79E91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2174"/>
          <a:stretch/>
        </p:blipFill>
        <p:spPr>
          <a:xfrm>
            <a:off x="20" y="10"/>
            <a:ext cx="12191980" cy="6857990"/>
          </a:xfrm>
          <a:noFill/>
        </p:spPr>
      </p:pic>
      <p:sp>
        <p:nvSpPr>
          <p:cNvPr id="6" name="Tekstfelt 5">
            <a:extLst>
              <a:ext uri="{FF2B5EF4-FFF2-40B4-BE49-F238E27FC236}">
                <a16:creationId xmlns:a16="http://schemas.microsoft.com/office/drawing/2014/main" id="{BBD1F684-6AD5-4EE9-EAB8-9874C5B06DB8}"/>
              </a:ext>
            </a:extLst>
          </p:cNvPr>
          <p:cNvSpPr txBox="1"/>
          <p:nvPr/>
        </p:nvSpPr>
        <p:spPr>
          <a:xfrm>
            <a:off x="6698512" y="4731489"/>
            <a:ext cx="1860698" cy="372140"/>
          </a:xfrm>
          <a:prstGeom prst="rect">
            <a:avLst/>
          </a:prstGeom>
          <a:noFill/>
        </p:spPr>
        <p:txBody>
          <a:bodyPr wrap="square" rtlCol="0">
            <a:spAutoFit/>
          </a:bodyPr>
          <a:lstStyle/>
          <a:p>
            <a:r>
              <a:rPr lang="da-DK" dirty="0"/>
              <a:t>1:100</a:t>
            </a:r>
          </a:p>
        </p:txBody>
      </p:sp>
    </p:spTree>
    <p:extLst>
      <p:ext uri="{BB962C8B-B14F-4D97-AF65-F5344CB8AC3E}">
        <p14:creationId xmlns:p14="http://schemas.microsoft.com/office/powerpoint/2010/main" val="248341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Trådløst IBI via MESH</a:t>
            </a:r>
          </a:p>
        </p:txBody>
      </p:sp>
      <p:pic>
        <p:nvPicPr>
          <p:cNvPr id="4" name="Pladsholder til indhold 3"/>
          <p:cNvPicPr>
            <a:picLocks noGrp="1" noChangeAspect="1"/>
          </p:cNvPicPr>
          <p:nvPr>
            <p:ph idx="1"/>
          </p:nvPr>
        </p:nvPicPr>
        <p:blipFill>
          <a:blip r:embed="rId2"/>
          <a:stretch>
            <a:fillRect/>
          </a:stretch>
        </p:blipFill>
        <p:spPr>
          <a:xfrm>
            <a:off x="3784274" y="1779827"/>
            <a:ext cx="6883727" cy="4569937"/>
          </a:xfrm>
          <a:prstGeom prst="rect">
            <a:avLst/>
          </a:prstGeom>
        </p:spPr>
      </p:pic>
      <p:sp>
        <p:nvSpPr>
          <p:cNvPr id="5" name="Tekstfelt 4"/>
          <p:cNvSpPr txBox="1"/>
          <p:nvPr/>
        </p:nvSpPr>
        <p:spPr>
          <a:xfrm>
            <a:off x="1986516" y="2164080"/>
            <a:ext cx="1562100" cy="923330"/>
          </a:xfrm>
          <a:prstGeom prst="rect">
            <a:avLst/>
          </a:prstGeom>
          <a:noFill/>
        </p:spPr>
        <p:txBody>
          <a:bodyPr wrap="square" rtlCol="0">
            <a:spAutoFit/>
          </a:bodyPr>
          <a:lstStyle/>
          <a:p>
            <a:pPr marL="285750" indent="-285750">
              <a:buFont typeface="Arial" panose="020B0604020202020204" pitchFamily="34" charset="0"/>
              <a:buChar char="•"/>
            </a:pPr>
            <a:r>
              <a:rPr lang="da-DK" dirty="0">
                <a:solidFill>
                  <a:srgbClr val="000000"/>
                </a:solidFill>
                <a:latin typeface="Arial"/>
              </a:rPr>
              <a:t>Z-</a:t>
            </a:r>
            <a:r>
              <a:rPr lang="da-DK" dirty="0" err="1">
                <a:solidFill>
                  <a:srgbClr val="000000"/>
                </a:solidFill>
                <a:latin typeface="Arial"/>
              </a:rPr>
              <a:t>wave</a:t>
            </a:r>
            <a:endParaRPr lang="da-DK" dirty="0">
              <a:solidFill>
                <a:srgbClr val="000000"/>
              </a:solidFill>
              <a:latin typeface="Arial"/>
            </a:endParaRPr>
          </a:p>
          <a:p>
            <a:pPr marL="285750" indent="-285750">
              <a:buFont typeface="Arial" panose="020B0604020202020204" pitchFamily="34" charset="0"/>
              <a:buChar char="•"/>
            </a:pPr>
            <a:r>
              <a:rPr lang="da-DK" dirty="0" err="1">
                <a:solidFill>
                  <a:srgbClr val="000000"/>
                </a:solidFill>
                <a:latin typeface="Arial"/>
              </a:rPr>
              <a:t>ZigBee</a:t>
            </a:r>
            <a:endParaRPr lang="da-DK" dirty="0">
              <a:solidFill>
                <a:srgbClr val="000000"/>
              </a:solidFill>
              <a:latin typeface="Arial"/>
            </a:endParaRPr>
          </a:p>
          <a:p>
            <a:pPr marL="285750" indent="-285750">
              <a:buFont typeface="Arial" panose="020B0604020202020204" pitchFamily="34" charset="0"/>
              <a:buChar char="•"/>
            </a:pPr>
            <a:r>
              <a:rPr lang="da-DK" dirty="0">
                <a:solidFill>
                  <a:srgbClr val="000000"/>
                </a:solidFill>
                <a:latin typeface="Arial"/>
              </a:rPr>
              <a:t>Thread</a:t>
            </a:r>
          </a:p>
        </p:txBody>
      </p:sp>
    </p:spTree>
    <p:extLst>
      <p:ext uri="{BB962C8B-B14F-4D97-AF65-F5344CB8AC3E}">
        <p14:creationId xmlns:p14="http://schemas.microsoft.com/office/powerpoint/2010/main" val="347512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Mesh</a:t>
            </a:r>
            <a:r>
              <a:rPr lang="da-DK" dirty="0"/>
              <a:t> WIFI netværk</a:t>
            </a:r>
          </a:p>
        </p:txBody>
      </p:sp>
      <p:sp>
        <p:nvSpPr>
          <p:cNvPr id="3" name="Pladsholder til indhold 2"/>
          <p:cNvSpPr>
            <a:spLocks noGrp="1"/>
          </p:cNvSpPr>
          <p:nvPr>
            <p:ph idx="1"/>
          </p:nvPr>
        </p:nvSpPr>
        <p:spPr>
          <a:xfrm>
            <a:off x="2209800" y="908720"/>
            <a:ext cx="8278688" cy="3038390"/>
          </a:xfrm>
        </p:spPr>
        <p:txBody>
          <a:bodyPr/>
          <a:lstStyle/>
          <a:p>
            <a:r>
              <a:rPr lang="da-DK" sz="2200" dirty="0"/>
              <a:t>Et </a:t>
            </a:r>
            <a:r>
              <a:rPr lang="da-DK" sz="2200" dirty="0" err="1"/>
              <a:t>Mesh</a:t>
            </a:r>
            <a:r>
              <a:rPr lang="da-DK" sz="2200" dirty="0"/>
              <a:t> </a:t>
            </a:r>
            <a:r>
              <a:rPr lang="da-DK" sz="2200" dirty="0" err="1"/>
              <a:t>WiFi</a:t>
            </a:r>
            <a:r>
              <a:rPr lang="da-DK" sz="2200" dirty="0"/>
              <a:t> netværk er et system af trådløse routere der virker som </a:t>
            </a:r>
            <a:r>
              <a:rPr lang="da-DK" sz="2200" dirty="0" err="1"/>
              <a:t>AP’er</a:t>
            </a:r>
            <a:r>
              <a:rPr lang="da-DK" sz="2200" dirty="0"/>
              <a:t> og som kommunikere indbyrdes for bedre dækning. </a:t>
            </a:r>
          </a:p>
          <a:p>
            <a:r>
              <a:rPr lang="da-DK" sz="2200" dirty="0" err="1"/>
              <a:t>Mesh</a:t>
            </a:r>
            <a:r>
              <a:rPr lang="da-DK" sz="2200" dirty="0"/>
              <a:t> </a:t>
            </a:r>
            <a:r>
              <a:rPr lang="da-DK" sz="2200" dirty="0" err="1"/>
              <a:t>WiFi</a:t>
            </a:r>
            <a:r>
              <a:rPr lang="da-DK" sz="2200" dirty="0"/>
              <a:t> netværk er organiseret i en </a:t>
            </a:r>
            <a:r>
              <a:rPr lang="da-DK" sz="2200" dirty="0" err="1"/>
              <a:t>mesh</a:t>
            </a:r>
            <a:r>
              <a:rPr lang="da-DK" sz="2200" dirty="0"/>
              <a:t>-topologi. </a:t>
            </a:r>
          </a:p>
          <a:p>
            <a:r>
              <a:rPr lang="da-DK" sz="2200" dirty="0" err="1"/>
              <a:t>Mesh</a:t>
            </a:r>
            <a:r>
              <a:rPr lang="da-DK" sz="2200" dirty="0"/>
              <a:t> </a:t>
            </a:r>
            <a:r>
              <a:rPr lang="da-DK" sz="2200" dirty="0" err="1"/>
              <a:t>WiFi</a:t>
            </a:r>
            <a:r>
              <a:rPr lang="da-DK" sz="2200" dirty="0"/>
              <a:t> -netværkssystemer består af en hoved router, der opretter forbindelse til dit modem og en række satellit routere eller noder, der er placeret omkring dit hus for at få fuld </a:t>
            </a:r>
            <a:r>
              <a:rPr lang="da-DK" sz="2200" dirty="0" err="1"/>
              <a:t>WiFi</a:t>
            </a:r>
            <a:r>
              <a:rPr lang="da-DK" sz="2200" dirty="0"/>
              <a:t>-dækning. </a:t>
            </a:r>
          </a:p>
          <a:p>
            <a:r>
              <a:rPr lang="da-DK" sz="2200" dirty="0" err="1"/>
              <a:t>Mesh</a:t>
            </a:r>
            <a:r>
              <a:rPr lang="da-DK" sz="2200" dirty="0"/>
              <a:t>-routerne er alle en del af et enkelt trådløst netværk og deler den samme SSID og adgangskode i modsætning til traditionelle </a:t>
            </a:r>
            <a:r>
              <a:rPr lang="da-DK" sz="2200" dirty="0" err="1"/>
              <a:t>WiFi</a:t>
            </a:r>
            <a:r>
              <a:rPr lang="da-DK" sz="2200" dirty="0"/>
              <a:t>-routere.</a:t>
            </a:r>
          </a:p>
        </p:txBody>
      </p:sp>
      <p:pic>
        <p:nvPicPr>
          <p:cNvPr id="1107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9" y="3947110"/>
            <a:ext cx="2743969" cy="2752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7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5" y="3882705"/>
            <a:ext cx="3614167" cy="284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52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WiFi</a:t>
            </a:r>
            <a:endParaRPr lang="da-DK" dirty="0"/>
          </a:p>
        </p:txBody>
      </p:sp>
      <p:sp>
        <p:nvSpPr>
          <p:cNvPr id="3" name="Pladsholder til indhold 2"/>
          <p:cNvSpPr>
            <a:spLocks noGrp="1"/>
          </p:cNvSpPr>
          <p:nvPr>
            <p:ph idx="1"/>
          </p:nvPr>
        </p:nvSpPr>
        <p:spPr>
          <a:xfrm>
            <a:off x="1986518" y="1988024"/>
            <a:ext cx="4048523" cy="4153858"/>
          </a:xfrm>
        </p:spPr>
        <p:txBody>
          <a:bodyPr/>
          <a:lstStyle/>
          <a:p>
            <a:r>
              <a:rPr lang="da-DK" dirty="0"/>
              <a:t>IP adressering</a:t>
            </a:r>
          </a:p>
          <a:p>
            <a:r>
              <a:rPr lang="da-DK" dirty="0"/>
              <a:t>Har brug for Access point</a:t>
            </a:r>
          </a:p>
        </p:txBody>
      </p:sp>
      <p:graphicFrame>
        <p:nvGraphicFramePr>
          <p:cNvPr id="4" name="Pladsholder til indhold 3"/>
          <p:cNvGraphicFramePr>
            <a:graphicFrameLocks/>
          </p:cNvGraphicFramePr>
          <p:nvPr/>
        </p:nvGraphicFramePr>
        <p:xfrm>
          <a:off x="6222684" y="1994848"/>
          <a:ext cx="3950017" cy="1854200"/>
        </p:xfrm>
        <a:graphic>
          <a:graphicData uri="http://schemas.openxmlformats.org/drawingml/2006/table">
            <a:tbl>
              <a:tblPr firstRow="1" bandRow="1">
                <a:tableStyleId>{69CF1AB2-1976-4502-BF36-3FF5EA218861}</a:tableStyleId>
              </a:tblPr>
              <a:tblGrid>
                <a:gridCol w="1618297">
                  <a:extLst>
                    <a:ext uri="{9D8B030D-6E8A-4147-A177-3AD203B41FA5}">
                      <a16:colId xmlns:a16="http://schemas.microsoft.com/office/drawing/2014/main" val="3254010139"/>
                    </a:ext>
                  </a:extLst>
                </a:gridCol>
                <a:gridCol w="2331720">
                  <a:extLst>
                    <a:ext uri="{9D8B030D-6E8A-4147-A177-3AD203B41FA5}">
                      <a16:colId xmlns:a16="http://schemas.microsoft.com/office/drawing/2014/main" val="1318879972"/>
                    </a:ext>
                  </a:extLst>
                </a:gridCol>
              </a:tblGrid>
              <a:tr h="370840">
                <a:tc>
                  <a:txBody>
                    <a:bodyPr/>
                    <a:lstStyle/>
                    <a:p>
                      <a:r>
                        <a:rPr lang="da-DK" b="1" dirty="0"/>
                        <a:t>Enheds</a:t>
                      </a:r>
                      <a:r>
                        <a:rPr lang="da-DK" b="1" baseline="0" dirty="0"/>
                        <a:t> adresser</a:t>
                      </a:r>
                      <a:endParaRPr lang="da-DK" b="1" dirty="0"/>
                    </a:p>
                  </a:txBody>
                  <a:tcPr/>
                </a:tc>
                <a:tc>
                  <a:txBody>
                    <a:bodyPr/>
                    <a:lstStyle/>
                    <a:p>
                      <a:r>
                        <a:rPr lang="da-DK" b="0" dirty="0"/>
                        <a:t>---</a:t>
                      </a:r>
                    </a:p>
                  </a:txBody>
                  <a:tcPr/>
                </a:tc>
                <a:extLst>
                  <a:ext uri="{0D108BD9-81ED-4DB2-BD59-A6C34878D82A}">
                    <a16:rowId xmlns:a16="http://schemas.microsoft.com/office/drawing/2014/main" val="4071118608"/>
                  </a:ext>
                </a:extLst>
              </a:tr>
              <a:tr h="370840">
                <a:tc>
                  <a:txBody>
                    <a:bodyPr/>
                    <a:lstStyle/>
                    <a:p>
                      <a:r>
                        <a:rPr lang="da-DK" b="1" dirty="0"/>
                        <a:t>Topologi</a:t>
                      </a:r>
                    </a:p>
                  </a:txBody>
                  <a:tcPr/>
                </a:tc>
                <a:tc>
                  <a:txBody>
                    <a:bodyPr/>
                    <a:lstStyle/>
                    <a:p>
                      <a:r>
                        <a:rPr lang="da-DK" dirty="0"/>
                        <a:t>Star*</a:t>
                      </a:r>
                    </a:p>
                  </a:txBody>
                  <a:tcPr/>
                </a:tc>
                <a:extLst>
                  <a:ext uri="{0D108BD9-81ED-4DB2-BD59-A6C34878D82A}">
                    <a16:rowId xmlns:a16="http://schemas.microsoft.com/office/drawing/2014/main" val="2080935418"/>
                  </a:ext>
                </a:extLst>
              </a:tr>
              <a:tr h="370840">
                <a:tc>
                  <a:txBody>
                    <a:bodyPr/>
                    <a:lstStyle/>
                    <a:p>
                      <a:r>
                        <a:rPr lang="da-DK" b="1" dirty="0"/>
                        <a:t>Frekvens</a:t>
                      </a:r>
                    </a:p>
                  </a:txBody>
                  <a:tcPr/>
                </a:tc>
                <a:tc>
                  <a:txBody>
                    <a:bodyPr/>
                    <a:lstStyle/>
                    <a:p>
                      <a:r>
                        <a:rPr lang="da-DK" dirty="0"/>
                        <a:t>2,4GHz eller 5GHz</a:t>
                      </a:r>
                    </a:p>
                  </a:txBody>
                  <a:tcPr/>
                </a:tc>
                <a:extLst>
                  <a:ext uri="{0D108BD9-81ED-4DB2-BD59-A6C34878D82A}">
                    <a16:rowId xmlns:a16="http://schemas.microsoft.com/office/drawing/2014/main" val="3333993231"/>
                  </a:ext>
                </a:extLst>
              </a:tr>
              <a:tr h="370840">
                <a:tc>
                  <a:txBody>
                    <a:bodyPr/>
                    <a:lstStyle/>
                    <a:p>
                      <a:r>
                        <a:rPr lang="da-DK" b="1" dirty="0"/>
                        <a:t>Rækkevidde</a:t>
                      </a:r>
                    </a:p>
                  </a:txBody>
                  <a:tcPr/>
                </a:tc>
                <a:tc>
                  <a:txBody>
                    <a:bodyPr/>
                    <a:lstStyle/>
                    <a:p>
                      <a:r>
                        <a:rPr lang="da-DK" dirty="0"/>
                        <a:t>10-20m eller 5-10m</a:t>
                      </a:r>
                    </a:p>
                  </a:txBody>
                  <a:tcPr/>
                </a:tc>
                <a:extLst>
                  <a:ext uri="{0D108BD9-81ED-4DB2-BD59-A6C34878D82A}">
                    <a16:rowId xmlns:a16="http://schemas.microsoft.com/office/drawing/2014/main" val="1140827216"/>
                  </a:ext>
                </a:extLst>
              </a:tr>
              <a:tr h="370840">
                <a:tc>
                  <a:txBody>
                    <a:bodyPr/>
                    <a:lstStyle/>
                    <a:p>
                      <a:r>
                        <a:rPr lang="da-DK" b="1" dirty="0"/>
                        <a:t>Hastighed</a:t>
                      </a:r>
                    </a:p>
                  </a:txBody>
                  <a:tcPr/>
                </a:tc>
                <a:tc>
                  <a:txBody>
                    <a:bodyPr/>
                    <a:lstStyle/>
                    <a:p>
                      <a:r>
                        <a:rPr lang="da-DK" dirty="0"/>
                        <a:t>600kbit/s eller 1300kbit/s</a:t>
                      </a:r>
                    </a:p>
                  </a:txBody>
                  <a:tcPr/>
                </a:tc>
                <a:extLst>
                  <a:ext uri="{0D108BD9-81ED-4DB2-BD59-A6C34878D82A}">
                    <a16:rowId xmlns:a16="http://schemas.microsoft.com/office/drawing/2014/main" val="3394318742"/>
                  </a:ext>
                </a:extLst>
              </a:tr>
            </a:tbl>
          </a:graphicData>
        </a:graphic>
      </p:graphicFrame>
      <p:sp>
        <p:nvSpPr>
          <p:cNvPr id="5" name="Rektangel 4"/>
          <p:cNvSpPr/>
          <p:nvPr/>
        </p:nvSpPr>
        <p:spPr>
          <a:xfrm>
            <a:off x="6222684" y="3880288"/>
            <a:ext cx="3892253" cy="430887"/>
          </a:xfrm>
          <a:prstGeom prst="rect">
            <a:avLst/>
          </a:prstGeom>
        </p:spPr>
        <p:txBody>
          <a:bodyPr wrap="square">
            <a:spAutoFit/>
          </a:bodyPr>
          <a:lstStyle/>
          <a:p>
            <a:r>
              <a:rPr lang="da-DK" sz="1100" dirty="0">
                <a:solidFill>
                  <a:srgbClr val="000000"/>
                </a:solidFill>
                <a:latin typeface="Arial"/>
              </a:rPr>
              <a:t>*Nogle enheder kan </a:t>
            </a:r>
            <a:r>
              <a:rPr lang="da-DK" sz="1100" dirty="0" err="1">
                <a:solidFill>
                  <a:srgbClr val="000000"/>
                </a:solidFill>
                <a:latin typeface="Arial"/>
              </a:rPr>
              <a:t>repete</a:t>
            </a:r>
            <a:r>
              <a:rPr lang="da-DK" sz="1100" dirty="0">
                <a:solidFill>
                  <a:srgbClr val="000000"/>
                </a:solidFill>
                <a:latin typeface="Arial"/>
              </a:rPr>
              <a:t>, andre kan lave et </a:t>
            </a:r>
            <a:r>
              <a:rPr lang="da-DK" sz="1100" dirty="0" err="1">
                <a:solidFill>
                  <a:srgbClr val="000000"/>
                </a:solidFill>
                <a:latin typeface="Arial"/>
              </a:rPr>
              <a:t>SUB-net</a:t>
            </a:r>
            <a:r>
              <a:rPr lang="da-DK" sz="1100" dirty="0">
                <a:solidFill>
                  <a:srgbClr val="000000"/>
                </a:solidFill>
                <a:latin typeface="Arial"/>
              </a:rPr>
              <a:t> til intern kommunikation</a:t>
            </a:r>
          </a:p>
        </p:txBody>
      </p:sp>
      <p:pic>
        <p:nvPicPr>
          <p:cNvPr id="4098" name="Picture 2" descr="WiFi vector logo free download - Logoep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626" y="0"/>
            <a:ext cx="2141220" cy="214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818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Z-</a:t>
            </a:r>
            <a:r>
              <a:rPr lang="da-DK" dirty="0" err="1"/>
              <a:t>wave</a:t>
            </a:r>
            <a:endParaRPr lang="da-DK" dirty="0"/>
          </a:p>
        </p:txBody>
      </p:sp>
      <p:sp>
        <p:nvSpPr>
          <p:cNvPr id="3" name="Pladsholder til indhold 2"/>
          <p:cNvSpPr>
            <a:spLocks noGrp="1"/>
          </p:cNvSpPr>
          <p:nvPr>
            <p:ph idx="1"/>
          </p:nvPr>
        </p:nvSpPr>
        <p:spPr>
          <a:xfrm>
            <a:off x="1986518" y="1988024"/>
            <a:ext cx="4086623" cy="4153858"/>
          </a:xfrm>
        </p:spPr>
        <p:txBody>
          <a:bodyPr/>
          <a:lstStyle/>
          <a:p>
            <a:r>
              <a:rPr lang="da-DK" dirty="0"/>
              <a:t>Opstod i 1999 af det danske firma </a:t>
            </a:r>
            <a:r>
              <a:rPr lang="da-DK" dirty="0" err="1"/>
              <a:t>Zensys</a:t>
            </a:r>
            <a:endParaRPr lang="da-DK" dirty="0"/>
          </a:p>
          <a:p>
            <a:r>
              <a:rPr lang="da-DK" dirty="0"/>
              <a:t>Fælles specifikation i 2005</a:t>
            </a:r>
          </a:p>
          <a:p>
            <a:r>
              <a:rPr lang="da-DK" dirty="0"/>
              <a:t>AES-128 kryptering</a:t>
            </a:r>
          </a:p>
          <a:p>
            <a:r>
              <a:rPr lang="da-DK" dirty="0"/>
              <a:t>Hård </a:t>
            </a:r>
            <a:r>
              <a:rPr lang="da-DK" dirty="0" err="1"/>
              <a:t>certificeringsprocess</a:t>
            </a:r>
            <a:endParaRPr lang="da-DK" dirty="0"/>
          </a:p>
          <a:p>
            <a:pPr lvl="1"/>
            <a:r>
              <a:rPr lang="da-DK" dirty="0"/>
              <a:t>Medlemskab af Z-</a:t>
            </a:r>
            <a:r>
              <a:rPr lang="da-DK" dirty="0" err="1"/>
              <a:t>wave</a:t>
            </a:r>
            <a:r>
              <a:rPr lang="da-DK" dirty="0"/>
              <a:t> alliancen</a:t>
            </a:r>
          </a:p>
          <a:p>
            <a:pPr lvl="1"/>
            <a:r>
              <a:rPr lang="da-DK" dirty="0"/>
              <a:t>1000 chips til udvikling</a:t>
            </a:r>
          </a:p>
          <a:p>
            <a:pPr lvl="1"/>
            <a:r>
              <a:rPr lang="da-DK" dirty="0"/>
              <a:t>Produktet skal testes og godkendes af alliancen</a:t>
            </a:r>
          </a:p>
        </p:txBody>
      </p:sp>
      <p:graphicFrame>
        <p:nvGraphicFramePr>
          <p:cNvPr id="4" name="Pladsholder til indhold 3"/>
          <p:cNvGraphicFramePr>
            <a:graphicFrameLocks/>
          </p:cNvGraphicFramePr>
          <p:nvPr/>
        </p:nvGraphicFramePr>
        <p:xfrm>
          <a:off x="6222684" y="1994848"/>
          <a:ext cx="3892253" cy="1854200"/>
        </p:xfrm>
        <a:graphic>
          <a:graphicData uri="http://schemas.openxmlformats.org/drawingml/2006/table">
            <a:tbl>
              <a:tblPr firstRow="1" bandRow="1">
                <a:tableStyleId>{69CF1AB2-1976-4502-BF36-3FF5EA218861}</a:tableStyleId>
              </a:tblPr>
              <a:tblGrid>
                <a:gridCol w="1755457">
                  <a:extLst>
                    <a:ext uri="{9D8B030D-6E8A-4147-A177-3AD203B41FA5}">
                      <a16:colId xmlns:a16="http://schemas.microsoft.com/office/drawing/2014/main" val="3254010139"/>
                    </a:ext>
                  </a:extLst>
                </a:gridCol>
                <a:gridCol w="2136796">
                  <a:extLst>
                    <a:ext uri="{9D8B030D-6E8A-4147-A177-3AD203B41FA5}">
                      <a16:colId xmlns:a16="http://schemas.microsoft.com/office/drawing/2014/main" val="1318879972"/>
                    </a:ext>
                  </a:extLst>
                </a:gridCol>
              </a:tblGrid>
              <a:tr h="370840">
                <a:tc>
                  <a:txBody>
                    <a:bodyPr/>
                    <a:lstStyle/>
                    <a:p>
                      <a:r>
                        <a:rPr lang="da-DK" b="1" dirty="0"/>
                        <a:t>Enheds</a:t>
                      </a:r>
                      <a:r>
                        <a:rPr lang="da-DK" b="1" baseline="0" dirty="0"/>
                        <a:t> adresser</a:t>
                      </a:r>
                      <a:endParaRPr lang="da-DK" b="1" dirty="0"/>
                    </a:p>
                  </a:txBody>
                  <a:tcPr/>
                </a:tc>
                <a:tc>
                  <a:txBody>
                    <a:bodyPr/>
                    <a:lstStyle/>
                    <a:p>
                      <a:r>
                        <a:rPr lang="da-DK" b="0" dirty="0"/>
                        <a:t>232</a:t>
                      </a:r>
                    </a:p>
                  </a:txBody>
                  <a:tcPr/>
                </a:tc>
                <a:extLst>
                  <a:ext uri="{0D108BD9-81ED-4DB2-BD59-A6C34878D82A}">
                    <a16:rowId xmlns:a16="http://schemas.microsoft.com/office/drawing/2014/main" val="4071118608"/>
                  </a:ext>
                </a:extLst>
              </a:tr>
              <a:tr h="370840">
                <a:tc>
                  <a:txBody>
                    <a:bodyPr/>
                    <a:lstStyle/>
                    <a:p>
                      <a:r>
                        <a:rPr lang="da-DK" b="1" dirty="0"/>
                        <a:t>Topologi</a:t>
                      </a:r>
                    </a:p>
                  </a:txBody>
                  <a:tcPr/>
                </a:tc>
                <a:tc>
                  <a:txBody>
                    <a:bodyPr/>
                    <a:lstStyle/>
                    <a:p>
                      <a:r>
                        <a:rPr lang="da-DK" dirty="0"/>
                        <a:t>MESH</a:t>
                      </a:r>
                    </a:p>
                  </a:txBody>
                  <a:tcPr/>
                </a:tc>
                <a:extLst>
                  <a:ext uri="{0D108BD9-81ED-4DB2-BD59-A6C34878D82A}">
                    <a16:rowId xmlns:a16="http://schemas.microsoft.com/office/drawing/2014/main" val="2080935418"/>
                  </a:ext>
                </a:extLst>
              </a:tr>
              <a:tr h="370840">
                <a:tc>
                  <a:txBody>
                    <a:bodyPr/>
                    <a:lstStyle/>
                    <a:p>
                      <a:r>
                        <a:rPr lang="da-DK" b="1" dirty="0"/>
                        <a:t>Frekvens</a:t>
                      </a:r>
                    </a:p>
                  </a:txBody>
                  <a:tcPr/>
                </a:tc>
                <a:tc>
                  <a:txBody>
                    <a:bodyPr/>
                    <a:lstStyle/>
                    <a:p>
                      <a:r>
                        <a:rPr lang="da-DK" dirty="0"/>
                        <a:t>868MHz*</a:t>
                      </a:r>
                    </a:p>
                  </a:txBody>
                  <a:tcPr/>
                </a:tc>
                <a:extLst>
                  <a:ext uri="{0D108BD9-81ED-4DB2-BD59-A6C34878D82A}">
                    <a16:rowId xmlns:a16="http://schemas.microsoft.com/office/drawing/2014/main" val="3333993231"/>
                  </a:ext>
                </a:extLst>
              </a:tr>
              <a:tr h="370840">
                <a:tc>
                  <a:txBody>
                    <a:bodyPr/>
                    <a:lstStyle/>
                    <a:p>
                      <a:r>
                        <a:rPr lang="da-DK" b="1" dirty="0"/>
                        <a:t>Rækkevidde</a:t>
                      </a:r>
                    </a:p>
                  </a:txBody>
                  <a:tcPr/>
                </a:tc>
                <a:tc>
                  <a:txBody>
                    <a:bodyPr/>
                    <a:lstStyle/>
                    <a:p>
                      <a:r>
                        <a:rPr lang="da-DK" dirty="0"/>
                        <a:t>30-40m</a:t>
                      </a:r>
                    </a:p>
                  </a:txBody>
                  <a:tcPr/>
                </a:tc>
                <a:extLst>
                  <a:ext uri="{0D108BD9-81ED-4DB2-BD59-A6C34878D82A}">
                    <a16:rowId xmlns:a16="http://schemas.microsoft.com/office/drawing/2014/main" val="1140827216"/>
                  </a:ext>
                </a:extLst>
              </a:tr>
              <a:tr h="370840">
                <a:tc>
                  <a:txBody>
                    <a:bodyPr/>
                    <a:lstStyle/>
                    <a:p>
                      <a:r>
                        <a:rPr lang="da-DK" b="1" dirty="0"/>
                        <a:t>Hastighed</a:t>
                      </a:r>
                    </a:p>
                  </a:txBody>
                  <a:tcPr/>
                </a:tc>
                <a:tc>
                  <a:txBody>
                    <a:bodyPr/>
                    <a:lstStyle/>
                    <a:p>
                      <a:r>
                        <a:rPr lang="da-DK" dirty="0"/>
                        <a:t>100kbit/s</a:t>
                      </a:r>
                    </a:p>
                  </a:txBody>
                  <a:tcPr/>
                </a:tc>
                <a:extLst>
                  <a:ext uri="{0D108BD9-81ED-4DB2-BD59-A6C34878D82A}">
                    <a16:rowId xmlns:a16="http://schemas.microsoft.com/office/drawing/2014/main" val="3394318742"/>
                  </a:ext>
                </a:extLst>
              </a:tr>
            </a:tbl>
          </a:graphicData>
        </a:graphic>
      </p:graphicFrame>
      <p:sp>
        <p:nvSpPr>
          <p:cNvPr id="5" name="Rektangel 4"/>
          <p:cNvSpPr/>
          <p:nvPr/>
        </p:nvSpPr>
        <p:spPr>
          <a:xfrm>
            <a:off x="6222684" y="3880287"/>
            <a:ext cx="3892253" cy="261610"/>
          </a:xfrm>
          <a:prstGeom prst="rect">
            <a:avLst/>
          </a:prstGeom>
        </p:spPr>
        <p:txBody>
          <a:bodyPr wrap="square">
            <a:spAutoFit/>
          </a:bodyPr>
          <a:lstStyle/>
          <a:p>
            <a:r>
              <a:rPr lang="da-DK" sz="1100" dirty="0">
                <a:solidFill>
                  <a:srgbClr val="000000"/>
                </a:solidFill>
                <a:latin typeface="Arial"/>
              </a:rPr>
              <a:t>*Forskellige frekvenser i forskellige verdensdele</a:t>
            </a:r>
          </a:p>
        </p:txBody>
      </p:sp>
      <p:pic>
        <p:nvPicPr>
          <p:cNvPr id="8" name="Picture 4" descr="Z-Wave Plus™ Certification - Z-Wave Allianc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265231" y="313733"/>
            <a:ext cx="1535870" cy="1376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6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ZigBee</a:t>
            </a:r>
            <a:endParaRPr lang="da-DK" dirty="0"/>
          </a:p>
        </p:txBody>
      </p:sp>
      <p:sp>
        <p:nvSpPr>
          <p:cNvPr id="3" name="Pladsholder til indhold 2"/>
          <p:cNvSpPr>
            <a:spLocks noGrp="1"/>
          </p:cNvSpPr>
          <p:nvPr>
            <p:ph idx="1"/>
          </p:nvPr>
        </p:nvSpPr>
        <p:spPr>
          <a:xfrm>
            <a:off x="1986518" y="1988024"/>
            <a:ext cx="4117103" cy="4153858"/>
          </a:xfrm>
        </p:spPr>
        <p:txBody>
          <a:bodyPr/>
          <a:lstStyle/>
          <a:p>
            <a:r>
              <a:rPr lang="da-DK" dirty="0"/>
              <a:t>Opstod i 1990</a:t>
            </a:r>
          </a:p>
          <a:p>
            <a:r>
              <a:rPr lang="da-DK" dirty="0"/>
              <a:t>Fælles specifikation i 2004</a:t>
            </a:r>
          </a:p>
          <a:p>
            <a:r>
              <a:rPr lang="da-DK" dirty="0"/>
              <a:t>Version 3.0 i 1015</a:t>
            </a:r>
          </a:p>
          <a:p>
            <a:r>
              <a:rPr lang="da-DK" dirty="0"/>
              <a:t>AES-128 kryptering</a:t>
            </a:r>
          </a:p>
          <a:p>
            <a:r>
              <a:rPr lang="da-DK" dirty="0"/>
              <a:t>Mulighed for proprietære løsninger</a:t>
            </a:r>
          </a:p>
          <a:p>
            <a:pPr lvl="1"/>
            <a:r>
              <a:rPr lang="da-DK" dirty="0"/>
              <a:t>Phillips HUE</a:t>
            </a:r>
          </a:p>
          <a:p>
            <a:pPr lvl="1"/>
            <a:r>
              <a:rPr lang="da-DK" dirty="0"/>
              <a:t>IKEA </a:t>
            </a:r>
            <a:r>
              <a:rPr lang="da-DK" dirty="0" err="1"/>
              <a:t>Trådfri</a:t>
            </a:r>
            <a:endParaRPr lang="da-DK" dirty="0"/>
          </a:p>
          <a:p>
            <a:pPr lvl="1"/>
            <a:r>
              <a:rPr lang="da-DK" dirty="0"/>
              <a:t>LK </a:t>
            </a:r>
            <a:r>
              <a:rPr lang="da-DK" dirty="0" err="1"/>
              <a:t>Wiser</a:t>
            </a:r>
            <a:endParaRPr lang="da-DK" dirty="0"/>
          </a:p>
          <a:p>
            <a:endParaRPr lang="da-DK" dirty="0"/>
          </a:p>
        </p:txBody>
      </p:sp>
      <p:graphicFrame>
        <p:nvGraphicFramePr>
          <p:cNvPr id="5" name="Pladsholder til indhold 3"/>
          <p:cNvGraphicFramePr>
            <a:graphicFrameLocks/>
          </p:cNvGraphicFramePr>
          <p:nvPr/>
        </p:nvGraphicFramePr>
        <p:xfrm>
          <a:off x="6222684" y="1994848"/>
          <a:ext cx="3892253" cy="1854200"/>
        </p:xfrm>
        <a:graphic>
          <a:graphicData uri="http://schemas.openxmlformats.org/drawingml/2006/table">
            <a:tbl>
              <a:tblPr firstRow="1" bandRow="1">
                <a:tableStyleId>{69CF1AB2-1976-4502-BF36-3FF5EA218861}</a:tableStyleId>
              </a:tblPr>
              <a:tblGrid>
                <a:gridCol w="1755457">
                  <a:extLst>
                    <a:ext uri="{9D8B030D-6E8A-4147-A177-3AD203B41FA5}">
                      <a16:colId xmlns:a16="http://schemas.microsoft.com/office/drawing/2014/main" val="3254010139"/>
                    </a:ext>
                  </a:extLst>
                </a:gridCol>
                <a:gridCol w="2136796">
                  <a:extLst>
                    <a:ext uri="{9D8B030D-6E8A-4147-A177-3AD203B41FA5}">
                      <a16:colId xmlns:a16="http://schemas.microsoft.com/office/drawing/2014/main" val="1318879972"/>
                    </a:ext>
                  </a:extLst>
                </a:gridCol>
              </a:tblGrid>
              <a:tr h="370840">
                <a:tc>
                  <a:txBody>
                    <a:bodyPr/>
                    <a:lstStyle/>
                    <a:p>
                      <a:r>
                        <a:rPr lang="da-DK" b="1" dirty="0"/>
                        <a:t>Enheds</a:t>
                      </a:r>
                      <a:r>
                        <a:rPr lang="da-DK" b="1" baseline="0" dirty="0"/>
                        <a:t> adresser</a:t>
                      </a:r>
                      <a:endParaRPr lang="da-DK" b="1" dirty="0"/>
                    </a:p>
                  </a:txBody>
                  <a:tcPr/>
                </a:tc>
                <a:tc>
                  <a:txBody>
                    <a:bodyPr/>
                    <a:lstStyle/>
                    <a:p>
                      <a:r>
                        <a:rPr lang="da-DK" b="0" dirty="0"/>
                        <a:t>65.000</a:t>
                      </a:r>
                    </a:p>
                  </a:txBody>
                  <a:tcPr/>
                </a:tc>
                <a:extLst>
                  <a:ext uri="{0D108BD9-81ED-4DB2-BD59-A6C34878D82A}">
                    <a16:rowId xmlns:a16="http://schemas.microsoft.com/office/drawing/2014/main" val="4071118608"/>
                  </a:ext>
                </a:extLst>
              </a:tr>
              <a:tr h="370840">
                <a:tc>
                  <a:txBody>
                    <a:bodyPr/>
                    <a:lstStyle/>
                    <a:p>
                      <a:r>
                        <a:rPr lang="da-DK" b="1" dirty="0"/>
                        <a:t>Topologi</a:t>
                      </a:r>
                    </a:p>
                  </a:txBody>
                  <a:tcPr/>
                </a:tc>
                <a:tc>
                  <a:txBody>
                    <a:bodyPr/>
                    <a:lstStyle/>
                    <a:p>
                      <a:r>
                        <a:rPr lang="da-DK" dirty="0"/>
                        <a:t>MESH*</a:t>
                      </a:r>
                    </a:p>
                  </a:txBody>
                  <a:tcPr/>
                </a:tc>
                <a:extLst>
                  <a:ext uri="{0D108BD9-81ED-4DB2-BD59-A6C34878D82A}">
                    <a16:rowId xmlns:a16="http://schemas.microsoft.com/office/drawing/2014/main" val="2080935418"/>
                  </a:ext>
                </a:extLst>
              </a:tr>
              <a:tr h="370840">
                <a:tc>
                  <a:txBody>
                    <a:bodyPr/>
                    <a:lstStyle/>
                    <a:p>
                      <a:r>
                        <a:rPr lang="da-DK" b="1" dirty="0"/>
                        <a:t>Frekvens</a:t>
                      </a:r>
                    </a:p>
                  </a:txBody>
                  <a:tcPr/>
                </a:tc>
                <a:tc>
                  <a:txBody>
                    <a:bodyPr/>
                    <a:lstStyle/>
                    <a:p>
                      <a:r>
                        <a:rPr lang="da-DK" dirty="0"/>
                        <a:t>2,4GHz**</a:t>
                      </a:r>
                    </a:p>
                  </a:txBody>
                  <a:tcPr/>
                </a:tc>
                <a:extLst>
                  <a:ext uri="{0D108BD9-81ED-4DB2-BD59-A6C34878D82A}">
                    <a16:rowId xmlns:a16="http://schemas.microsoft.com/office/drawing/2014/main" val="3333993231"/>
                  </a:ext>
                </a:extLst>
              </a:tr>
              <a:tr h="370840">
                <a:tc>
                  <a:txBody>
                    <a:bodyPr/>
                    <a:lstStyle/>
                    <a:p>
                      <a:r>
                        <a:rPr lang="da-DK" b="1" dirty="0"/>
                        <a:t>Rækkevidde</a:t>
                      </a:r>
                    </a:p>
                  </a:txBody>
                  <a:tcPr/>
                </a:tc>
                <a:tc>
                  <a:txBody>
                    <a:bodyPr/>
                    <a:lstStyle/>
                    <a:p>
                      <a:r>
                        <a:rPr lang="da-DK" dirty="0"/>
                        <a:t>10-20m</a:t>
                      </a:r>
                    </a:p>
                  </a:txBody>
                  <a:tcPr/>
                </a:tc>
                <a:extLst>
                  <a:ext uri="{0D108BD9-81ED-4DB2-BD59-A6C34878D82A}">
                    <a16:rowId xmlns:a16="http://schemas.microsoft.com/office/drawing/2014/main" val="1140827216"/>
                  </a:ext>
                </a:extLst>
              </a:tr>
              <a:tr h="370840">
                <a:tc>
                  <a:txBody>
                    <a:bodyPr/>
                    <a:lstStyle/>
                    <a:p>
                      <a:r>
                        <a:rPr lang="da-DK" b="1" dirty="0"/>
                        <a:t>Hastighed</a:t>
                      </a:r>
                    </a:p>
                  </a:txBody>
                  <a:tcPr/>
                </a:tc>
                <a:tc>
                  <a:txBody>
                    <a:bodyPr/>
                    <a:lstStyle/>
                    <a:p>
                      <a:r>
                        <a:rPr lang="da-DK" dirty="0"/>
                        <a:t>250kbit/s</a:t>
                      </a:r>
                    </a:p>
                  </a:txBody>
                  <a:tcPr/>
                </a:tc>
                <a:extLst>
                  <a:ext uri="{0D108BD9-81ED-4DB2-BD59-A6C34878D82A}">
                    <a16:rowId xmlns:a16="http://schemas.microsoft.com/office/drawing/2014/main" val="3394318742"/>
                  </a:ext>
                </a:extLst>
              </a:tr>
            </a:tbl>
          </a:graphicData>
        </a:graphic>
      </p:graphicFrame>
      <p:sp>
        <p:nvSpPr>
          <p:cNvPr id="6" name="Rektangel 5"/>
          <p:cNvSpPr/>
          <p:nvPr/>
        </p:nvSpPr>
        <p:spPr>
          <a:xfrm>
            <a:off x="6222684" y="3880288"/>
            <a:ext cx="3892253" cy="430887"/>
          </a:xfrm>
          <a:prstGeom prst="rect">
            <a:avLst/>
          </a:prstGeom>
        </p:spPr>
        <p:txBody>
          <a:bodyPr wrap="square">
            <a:spAutoFit/>
          </a:bodyPr>
          <a:lstStyle/>
          <a:p>
            <a:r>
              <a:rPr lang="da-DK" sz="1100" dirty="0">
                <a:solidFill>
                  <a:srgbClr val="000000"/>
                </a:solidFill>
                <a:latin typeface="Arial"/>
              </a:rPr>
              <a:t>*Oftest</a:t>
            </a:r>
          </a:p>
          <a:p>
            <a:r>
              <a:rPr lang="da-DK" sz="1100" dirty="0">
                <a:solidFill>
                  <a:srgbClr val="000000"/>
                </a:solidFill>
                <a:latin typeface="Arial"/>
              </a:rPr>
              <a:t>**I Europa kan det være 868GHz, men er det næsten aldrig</a:t>
            </a:r>
          </a:p>
        </p:txBody>
      </p:sp>
      <p:pic>
        <p:nvPicPr>
          <p:cNvPr id="7" name="Picture 2" descr="ZigBee 3.0 Ratification Opens Door to Smarter, Greener World Using the  Internet of Things | Mobile Health Tim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8960" y="316396"/>
            <a:ext cx="2144486" cy="1206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612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1C7750-254F-444F-AD64-B1D8FB4DA86E}"/>
              </a:ext>
            </a:extLst>
          </p:cNvPr>
          <p:cNvSpPr>
            <a:spLocks noGrp="1"/>
          </p:cNvSpPr>
          <p:nvPr>
            <p:ph type="title"/>
          </p:nvPr>
        </p:nvSpPr>
        <p:spPr/>
        <p:txBody>
          <a:bodyPr/>
          <a:lstStyle/>
          <a:p>
            <a:r>
              <a:rPr lang="da-DK" dirty="0" err="1"/>
              <a:t>Zigbee</a:t>
            </a:r>
            <a:r>
              <a:rPr lang="da-DK" dirty="0"/>
              <a:t> tekniske specifikationer</a:t>
            </a:r>
          </a:p>
        </p:txBody>
      </p:sp>
      <p:graphicFrame>
        <p:nvGraphicFramePr>
          <p:cNvPr id="6" name="Tabel 6">
            <a:extLst>
              <a:ext uri="{FF2B5EF4-FFF2-40B4-BE49-F238E27FC236}">
                <a16:creationId xmlns:a16="http://schemas.microsoft.com/office/drawing/2014/main" id="{8C0BDF7E-53B8-41A5-9633-86161410E144}"/>
              </a:ext>
            </a:extLst>
          </p:cNvPr>
          <p:cNvGraphicFramePr>
            <a:graphicFrameLocks noGrp="1"/>
          </p:cNvGraphicFramePr>
          <p:nvPr>
            <p:ph idx="1"/>
          </p:nvPr>
        </p:nvGraphicFramePr>
        <p:xfrm>
          <a:off x="2209802" y="1066800"/>
          <a:ext cx="8206678" cy="4505550"/>
        </p:xfrm>
        <a:graphic>
          <a:graphicData uri="http://schemas.openxmlformats.org/drawingml/2006/table">
            <a:tbl>
              <a:tblPr firstRow="1" bandRow="1">
                <a:tableStyleId>{073A0DAA-6AF3-43AB-8588-CEC1D06C72B9}</a:tableStyleId>
              </a:tblPr>
              <a:tblGrid>
                <a:gridCol w="2512166">
                  <a:extLst>
                    <a:ext uri="{9D8B030D-6E8A-4147-A177-3AD203B41FA5}">
                      <a16:colId xmlns:a16="http://schemas.microsoft.com/office/drawing/2014/main" val="2632497051"/>
                    </a:ext>
                  </a:extLst>
                </a:gridCol>
                <a:gridCol w="5694512">
                  <a:extLst>
                    <a:ext uri="{9D8B030D-6E8A-4147-A177-3AD203B41FA5}">
                      <a16:colId xmlns:a16="http://schemas.microsoft.com/office/drawing/2014/main" val="49280140"/>
                    </a:ext>
                  </a:extLst>
                </a:gridCol>
              </a:tblGrid>
              <a:tr h="430290">
                <a:tc>
                  <a:txBody>
                    <a:bodyPr/>
                    <a:lstStyle/>
                    <a:p>
                      <a:r>
                        <a:rPr lang="da-DK" sz="2000" dirty="0"/>
                        <a:t>Emne</a:t>
                      </a:r>
                    </a:p>
                  </a:txBody>
                  <a:tcPr/>
                </a:tc>
                <a:tc>
                  <a:txBody>
                    <a:bodyPr/>
                    <a:lstStyle/>
                    <a:p>
                      <a:r>
                        <a:rPr lang="da-DK" sz="2000" dirty="0"/>
                        <a:t>Beskrivelse</a:t>
                      </a:r>
                    </a:p>
                  </a:txBody>
                  <a:tcPr/>
                </a:tc>
                <a:extLst>
                  <a:ext uri="{0D108BD9-81ED-4DB2-BD59-A6C34878D82A}">
                    <a16:rowId xmlns:a16="http://schemas.microsoft.com/office/drawing/2014/main" val="3004511573"/>
                  </a:ext>
                </a:extLst>
              </a:tr>
              <a:tr h="430290">
                <a:tc>
                  <a:txBody>
                    <a:bodyPr/>
                    <a:lstStyle/>
                    <a:p>
                      <a:r>
                        <a:rPr lang="da-DK" sz="2000" dirty="0"/>
                        <a:t>Netværks protokol</a:t>
                      </a:r>
                    </a:p>
                  </a:txBody>
                  <a:tcPr/>
                </a:tc>
                <a:tc>
                  <a:txBody>
                    <a:bodyPr/>
                    <a:lstStyle/>
                    <a:p>
                      <a:r>
                        <a:rPr lang="en-US" sz="2000" dirty="0"/>
                        <a:t>Zigbee PRO 2015 </a:t>
                      </a:r>
                    </a:p>
                  </a:txBody>
                  <a:tcPr/>
                </a:tc>
                <a:extLst>
                  <a:ext uri="{0D108BD9-81ED-4DB2-BD59-A6C34878D82A}">
                    <a16:rowId xmlns:a16="http://schemas.microsoft.com/office/drawing/2014/main" val="2013796180"/>
                  </a:ext>
                </a:extLst>
              </a:tr>
              <a:tr h="430290">
                <a:tc>
                  <a:txBody>
                    <a:bodyPr/>
                    <a:lstStyle/>
                    <a:p>
                      <a:r>
                        <a:rPr lang="da-DK" sz="2000" dirty="0"/>
                        <a:t>Netværks topologi</a:t>
                      </a:r>
                    </a:p>
                  </a:txBody>
                  <a:tcPr/>
                </a:tc>
                <a:tc>
                  <a:txBody>
                    <a:bodyPr/>
                    <a:lstStyle/>
                    <a:p>
                      <a:r>
                        <a:rPr lang="da-DK" sz="2000" dirty="0" err="1"/>
                        <a:t>Mesh</a:t>
                      </a:r>
                      <a:r>
                        <a:rPr lang="da-DK" sz="2000" dirty="0"/>
                        <a:t>, Stjerne, Punkt til punkt</a:t>
                      </a:r>
                    </a:p>
                  </a:txBody>
                  <a:tcPr/>
                </a:tc>
                <a:extLst>
                  <a:ext uri="{0D108BD9-81ED-4DB2-BD59-A6C34878D82A}">
                    <a16:rowId xmlns:a16="http://schemas.microsoft.com/office/drawing/2014/main" val="759586696"/>
                  </a:ext>
                </a:extLst>
              </a:tr>
              <a:tr h="430290">
                <a:tc>
                  <a:txBody>
                    <a:bodyPr/>
                    <a:lstStyle/>
                    <a:p>
                      <a:r>
                        <a:rPr lang="da-DK" sz="2000" dirty="0"/>
                        <a:t>Antal enheder </a:t>
                      </a:r>
                    </a:p>
                  </a:txBody>
                  <a:tcPr/>
                </a:tc>
                <a:tc>
                  <a:txBody>
                    <a:bodyPr/>
                    <a:lstStyle/>
                    <a:p>
                      <a:r>
                        <a:rPr lang="da-DK" sz="2000" dirty="0"/>
                        <a:t>Teoretisk 65000 – Praktisk 240 enheder</a:t>
                      </a:r>
                    </a:p>
                  </a:txBody>
                  <a:tcPr/>
                </a:tc>
                <a:extLst>
                  <a:ext uri="{0D108BD9-81ED-4DB2-BD59-A6C34878D82A}">
                    <a16:rowId xmlns:a16="http://schemas.microsoft.com/office/drawing/2014/main" val="2378868402"/>
                  </a:ext>
                </a:extLst>
              </a:tr>
              <a:tr h="430290">
                <a:tc>
                  <a:txBody>
                    <a:bodyPr/>
                    <a:lstStyle/>
                    <a:p>
                      <a:r>
                        <a:rPr lang="da-DK" sz="2000" dirty="0"/>
                        <a:t>Trådløs standard</a:t>
                      </a:r>
                    </a:p>
                  </a:txBody>
                  <a:tcPr/>
                </a:tc>
                <a:tc>
                  <a:txBody>
                    <a:bodyPr/>
                    <a:lstStyle/>
                    <a:p>
                      <a:r>
                        <a:rPr lang="da-DK" sz="2000" dirty="0"/>
                        <a:t>IEEE 802.15.4 L</a:t>
                      </a:r>
                      <a:r>
                        <a:rPr lang="en-US" sz="2000" dirty="0"/>
                        <a:t>ow-Rate Wireless Personal Area Networks</a:t>
                      </a:r>
                      <a:endParaRPr lang="da-DK" sz="2000" dirty="0"/>
                    </a:p>
                  </a:txBody>
                  <a:tcPr/>
                </a:tc>
                <a:extLst>
                  <a:ext uri="{0D108BD9-81ED-4DB2-BD59-A6C34878D82A}">
                    <a16:rowId xmlns:a16="http://schemas.microsoft.com/office/drawing/2014/main" val="2089464596"/>
                  </a:ext>
                </a:extLst>
              </a:tr>
              <a:tr h="430290">
                <a:tc>
                  <a:txBody>
                    <a:bodyPr/>
                    <a:lstStyle/>
                    <a:p>
                      <a:r>
                        <a:rPr lang="da-DK" sz="2000" dirty="0"/>
                        <a:t>Frekvenser / kanaler</a:t>
                      </a:r>
                    </a:p>
                  </a:txBody>
                  <a:tcPr/>
                </a:tc>
                <a:tc>
                  <a:txBody>
                    <a:bodyPr/>
                    <a:lstStyle/>
                    <a:p>
                      <a:r>
                        <a:rPr lang="en-US" sz="2000" dirty="0"/>
                        <a:t>2.4 GHz </a:t>
                      </a:r>
                      <a:r>
                        <a:rPr lang="en-US" sz="2000" dirty="0" err="1"/>
                        <a:t>og</a:t>
                      </a:r>
                      <a:r>
                        <a:rPr lang="en-US" sz="2000" dirty="0"/>
                        <a:t> 16 </a:t>
                      </a:r>
                      <a:r>
                        <a:rPr lang="en-US" sz="2000" dirty="0" err="1"/>
                        <a:t>kanaler</a:t>
                      </a:r>
                      <a:r>
                        <a:rPr lang="en-US" sz="2000" dirty="0"/>
                        <a:t> med </a:t>
                      </a:r>
                      <a:r>
                        <a:rPr lang="en-US" sz="2000" dirty="0" err="1"/>
                        <a:t>en</a:t>
                      </a:r>
                      <a:r>
                        <a:rPr lang="en-US" sz="2000" dirty="0"/>
                        <a:t> </a:t>
                      </a:r>
                      <a:r>
                        <a:rPr lang="en-US" sz="2000" dirty="0" err="1"/>
                        <a:t>kanal</a:t>
                      </a:r>
                      <a:r>
                        <a:rPr lang="en-US" sz="2000" dirty="0"/>
                        <a:t> </a:t>
                      </a:r>
                      <a:r>
                        <a:rPr lang="en-US" sz="2000" dirty="0" err="1"/>
                        <a:t>bredde</a:t>
                      </a:r>
                      <a:r>
                        <a:rPr lang="en-US" sz="2000" dirty="0"/>
                        <a:t> </a:t>
                      </a:r>
                      <a:r>
                        <a:rPr lang="en-US" sz="2000" dirty="0" err="1"/>
                        <a:t>på</a:t>
                      </a:r>
                      <a:r>
                        <a:rPr lang="en-US" sz="2000" dirty="0"/>
                        <a:t> 2MHz</a:t>
                      </a:r>
                    </a:p>
                  </a:txBody>
                  <a:tcPr/>
                </a:tc>
                <a:extLst>
                  <a:ext uri="{0D108BD9-81ED-4DB2-BD59-A6C34878D82A}">
                    <a16:rowId xmlns:a16="http://schemas.microsoft.com/office/drawing/2014/main" val="1419771852"/>
                  </a:ext>
                </a:extLst>
              </a:tr>
              <a:tr h="430290">
                <a:tc>
                  <a:txBody>
                    <a:bodyPr/>
                    <a:lstStyle/>
                    <a:p>
                      <a:r>
                        <a:rPr lang="da-DK" sz="2000" dirty="0"/>
                        <a:t>Data hastighed</a:t>
                      </a:r>
                    </a:p>
                  </a:txBody>
                  <a:tcPr/>
                </a:tc>
                <a:tc>
                  <a:txBody>
                    <a:bodyPr/>
                    <a:lstStyle/>
                    <a:p>
                      <a:r>
                        <a:rPr lang="da-DK" sz="2000" dirty="0"/>
                        <a:t>20 </a:t>
                      </a:r>
                      <a:r>
                        <a:rPr lang="da-DK" sz="2000" dirty="0" err="1"/>
                        <a:t>Kbit</a:t>
                      </a:r>
                      <a:r>
                        <a:rPr lang="da-DK" sz="2000" dirty="0"/>
                        <a:t>/sek.  til 250Kbit/sek.</a:t>
                      </a:r>
                    </a:p>
                  </a:txBody>
                  <a:tcPr/>
                </a:tc>
                <a:extLst>
                  <a:ext uri="{0D108BD9-81ED-4DB2-BD59-A6C34878D82A}">
                    <a16:rowId xmlns:a16="http://schemas.microsoft.com/office/drawing/2014/main" val="1107211248"/>
                  </a:ext>
                </a:extLst>
              </a:tr>
              <a:tr h="143430">
                <a:tc>
                  <a:txBody>
                    <a:bodyPr/>
                    <a:lstStyle/>
                    <a:p>
                      <a:r>
                        <a:rPr lang="da-DK" sz="2000" dirty="0"/>
                        <a:t>Sikkerhed / kryptering</a:t>
                      </a:r>
                    </a:p>
                  </a:txBody>
                  <a:tcPr/>
                </a:tc>
                <a:tc>
                  <a:txBody>
                    <a:bodyPr/>
                    <a:lstStyle/>
                    <a:p>
                      <a:r>
                        <a:rPr lang="da-DK" sz="2000" dirty="0"/>
                        <a:t>AES-128 (Advanced </a:t>
                      </a:r>
                      <a:r>
                        <a:rPr lang="da-DK" sz="2000" dirty="0" err="1"/>
                        <a:t>Encryption</a:t>
                      </a:r>
                      <a:r>
                        <a:rPr lang="da-DK" sz="2000" dirty="0"/>
                        <a:t> Standard 128 bit)</a:t>
                      </a:r>
                    </a:p>
                  </a:txBody>
                  <a:tcPr/>
                </a:tc>
                <a:extLst>
                  <a:ext uri="{0D108BD9-81ED-4DB2-BD59-A6C34878D82A}">
                    <a16:rowId xmlns:a16="http://schemas.microsoft.com/office/drawing/2014/main" val="3835190683"/>
                  </a:ext>
                </a:extLst>
              </a:tr>
              <a:tr h="252810">
                <a:tc>
                  <a:txBody>
                    <a:bodyPr/>
                    <a:lstStyle/>
                    <a:p>
                      <a:r>
                        <a:rPr lang="da-DK" sz="2000" dirty="0"/>
                        <a:t>Rækkevidde</a:t>
                      </a:r>
                    </a:p>
                  </a:txBody>
                  <a:tcPr/>
                </a:tc>
                <a:tc>
                  <a:txBody>
                    <a:bodyPr/>
                    <a:lstStyle/>
                    <a:p>
                      <a:r>
                        <a:rPr lang="da-DK" sz="2000" dirty="0"/>
                        <a:t>75-100m inden døre -  op til 300 i direkte sigte</a:t>
                      </a:r>
                    </a:p>
                  </a:txBody>
                  <a:tcPr/>
                </a:tc>
                <a:extLst>
                  <a:ext uri="{0D108BD9-81ED-4DB2-BD59-A6C34878D82A}">
                    <a16:rowId xmlns:a16="http://schemas.microsoft.com/office/drawing/2014/main" val="302981447"/>
                  </a:ext>
                </a:extLst>
              </a:tr>
              <a:tr h="143430">
                <a:tc>
                  <a:txBody>
                    <a:bodyPr/>
                    <a:lstStyle/>
                    <a:p>
                      <a:r>
                        <a:rPr lang="da-DK" sz="2000" dirty="0"/>
                        <a:t>Antal logiske enheder en fysisk enhed kan styre</a:t>
                      </a:r>
                    </a:p>
                  </a:txBody>
                  <a:tcPr/>
                </a:tc>
                <a:tc>
                  <a:txBody>
                    <a:bodyPr/>
                    <a:lstStyle/>
                    <a:p>
                      <a:r>
                        <a:rPr lang="da-DK" sz="2000" dirty="0"/>
                        <a:t>Op til 240 </a:t>
                      </a:r>
                    </a:p>
                  </a:txBody>
                  <a:tcPr/>
                </a:tc>
                <a:extLst>
                  <a:ext uri="{0D108BD9-81ED-4DB2-BD59-A6C34878D82A}">
                    <a16:rowId xmlns:a16="http://schemas.microsoft.com/office/drawing/2014/main" val="2077981912"/>
                  </a:ext>
                </a:extLst>
              </a:tr>
            </a:tbl>
          </a:graphicData>
        </a:graphic>
      </p:graphicFrame>
    </p:spTree>
    <p:extLst>
      <p:ext uri="{BB962C8B-B14F-4D97-AF65-F5344CB8AC3E}">
        <p14:creationId xmlns:p14="http://schemas.microsoft.com/office/powerpoint/2010/main" val="65873698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Narrow"/>
        <a:ea typeface=""/>
        <a:cs typeface=""/>
      </a:majorFont>
      <a:minorFont>
        <a:latin typeface="Arial Narrow"/>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85000"/>
          </a:lnSpc>
          <a:spcBef>
            <a:spcPct val="20000"/>
          </a:spcBef>
          <a:spcAft>
            <a:spcPct val="0"/>
          </a:spcAft>
          <a:buClr>
            <a:srgbClr val="336600"/>
          </a:buClr>
          <a:buSzTx/>
          <a:buFont typeface="Wingdings" pitchFamily="2" charset="2"/>
          <a:buChar char="ü"/>
          <a:tabLst/>
          <a:defRPr kumimoji="0" sz="2000" b="0" i="0" u="none" strike="noStrike" cap="none" normalizeH="0" baseline="0" smtClean="0">
            <a:ln>
              <a:noFill/>
            </a:ln>
            <a:solidFill>
              <a:srgbClr val="000066"/>
            </a:solidFill>
            <a:effectLst/>
            <a:latin typeface="Arial Narrow"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C Turkis">
  <a:themeElements>
    <a:clrScheme name="TEC Turkis">
      <a:dk1>
        <a:srgbClr val="000000"/>
      </a:dk1>
      <a:lt1>
        <a:sysClr val="window" lastClr="FFFFFF"/>
      </a:lt1>
      <a:dk2>
        <a:srgbClr val="000000"/>
      </a:dk2>
      <a:lt2>
        <a:srgbClr val="FFFFFF"/>
      </a:lt2>
      <a:accent1>
        <a:srgbClr val="28CDAF"/>
      </a:accent1>
      <a:accent2>
        <a:srgbClr val="550041"/>
      </a:accent2>
      <a:accent3>
        <a:srgbClr val="B4A082"/>
      </a:accent3>
      <a:accent4>
        <a:srgbClr val="004B46"/>
      </a:accent4>
      <a:accent5>
        <a:srgbClr val="64BECD"/>
      </a:accent5>
      <a:accent6>
        <a:srgbClr val="00415A"/>
      </a:accent6>
      <a:hlink>
        <a:srgbClr val="000000"/>
      </a:hlink>
      <a:folHlink>
        <a:srgbClr val="000000"/>
      </a:folHlink>
    </a:clrScheme>
    <a:fontScheme name="TE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ustom Color 1">
      <a:srgbClr val="28CDAF"/>
    </a:custClr>
    <a:custClr name="Custom Color 2">
      <a:srgbClr val="550041"/>
    </a:custClr>
    <a:custClr name="Custom Color 3">
      <a:srgbClr val="B4A082"/>
    </a:custClr>
    <a:custClr name="Custom Color 4">
      <a:srgbClr val="00415A"/>
    </a:custClr>
    <a:custClr name="Custom Color 5">
      <a:srgbClr val="CDA01E"/>
    </a:custClr>
    <a:custClr name="Custom Color 6">
      <a:srgbClr val="004B46"/>
    </a:custClr>
    <a:custClr name="Custom Color 7">
      <a:srgbClr val="FA5050"/>
    </a:custClr>
    <a:custClr name="Custom Color 8">
      <a:srgbClr val="5A1400"/>
    </a:custClr>
    <a:custClr name="Custom Color 9">
      <a:srgbClr val="64BECD"/>
    </a:custClr>
    <a:custClr name="Custom Color 10">
      <a:srgbClr val="828282"/>
    </a:custClr>
    <a:custClr name="Custom Color 11">
      <a:srgbClr val="000000"/>
    </a:custClr>
    <a:custClr name="Custom Color 12">
      <a:srgbClr val="FFFFFF"/>
    </a:custClr>
  </a:custClrLst>
  <a:extLst>
    <a:ext uri="{05A4C25C-085E-4340-85A3-A5531E510DB2}">
      <thm15:themeFamily xmlns:thm15="http://schemas.microsoft.com/office/thememl/2012/main" name="TEC_ny" id="{B83F9FB7-21AC-4B05-8799-887E736BCA7F}" vid="{469AC8F1-D5A2-4C17-9362-DDCA1CDC91F3}"/>
    </a:ext>
  </a:extLst>
</a:theme>
</file>

<file path=ppt/theme/theme4.xml><?xml version="1.0" encoding="utf-8"?>
<a:theme xmlns:a="http://schemas.openxmlformats.org/drawingml/2006/main" name="1_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Narrow"/>
        <a:ea typeface=""/>
        <a:cs typeface=""/>
      </a:majorFont>
      <a:minorFont>
        <a:latin typeface="Arial Narrow"/>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85000"/>
          </a:lnSpc>
          <a:spcBef>
            <a:spcPct val="20000"/>
          </a:spcBef>
          <a:spcAft>
            <a:spcPct val="0"/>
          </a:spcAft>
          <a:buClr>
            <a:srgbClr val="336600"/>
          </a:buClr>
          <a:buSzTx/>
          <a:buFont typeface="Wingdings" pitchFamily="2" charset="2"/>
          <a:buChar char="ü"/>
          <a:tabLst/>
          <a:defRPr kumimoji="0" sz="2000" b="0" i="0" u="none" strike="noStrike" cap="none" normalizeH="0" baseline="0" smtClean="0">
            <a:ln>
              <a:noFill/>
            </a:ln>
            <a:solidFill>
              <a:srgbClr val="000066"/>
            </a:solidFill>
            <a:effectLst/>
            <a:latin typeface="Arial Narrow"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9F0631B2ACD1D4DBF9A87C3F4B0D3DD" ma:contentTypeVersion="17" ma:contentTypeDescription="Opret et nyt dokument." ma:contentTypeScope="" ma:versionID="9c097d5851c24f612f2fa9d5634e04bf">
  <xsd:schema xmlns:xsd="http://www.w3.org/2001/XMLSchema" xmlns:xs="http://www.w3.org/2001/XMLSchema" xmlns:p="http://schemas.microsoft.com/office/2006/metadata/properties" xmlns:ns3="7b03c8e0-1853-47c4-ad22-879ce086090a" xmlns:ns4="0f24f45a-8a8a-43c5-88eb-164e8e375471" targetNamespace="http://schemas.microsoft.com/office/2006/metadata/properties" ma:root="true" ma:fieldsID="f7849327a24ce1a040b6ba4b3026d79b" ns3:_="" ns4:_="">
    <xsd:import namespace="7b03c8e0-1853-47c4-ad22-879ce086090a"/>
    <xsd:import namespace="0f24f45a-8a8a-43c5-88eb-164e8e37547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ObjectDetectorVersions" minOccurs="0"/>
                <xsd:element ref="ns3:MediaServiceSearchProperties" minOccurs="0"/>
                <xsd:element ref="ns3:MediaServiceSystemTags" minOccurs="0"/>
                <xsd:element ref="ns4:SharedWithUsers" minOccurs="0"/>
                <xsd:element ref="ns4:SharedWithDetails" minOccurs="0"/>
                <xsd:element ref="ns4:SharingHintHash" minOccurs="0"/>
                <xsd:element ref="ns3:_activity"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3c8e0-1853-47c4-ad22-879ce08609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_activity" ma:index="22" nillable="true" ma:displayName="_activity" ma:hidden="true" ma:internalName="_activity">
      <xsd:simpleType>
        <xsd:restriction base="dms:Note"/>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24f45a-8a8a-43c5-88eb-164e8e375471" elementFormDefault="qualified">
    <xsd:import namespace="http://schemas.microsoft.com/office/2006/documentManagement/types"/>
    <xsd:import namespace="http://schemas.microsoft.com/office/infopath/2007/PartnerControls"/>
    <xsd:element name="SharedWithUsers" ma:index="19"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lt med detaljer" ma:internalName="SharedWithDetails" ma:readOnly="true">
      <xsd:simpleType>
        <xsd:restriction base="dms:Note">
          <xsd:maxLength value="255"/>
        </xsd:restriction>
      </xsd:simpleType>
    </xsd:element>
    <xsd:element name="SharingHintHash" ma:index="21"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b03c8e0-1853-47c4-ad22-879ce086090a" xsi:nil="true"/>
  </documentManagement>
</p:properties>
</file>

<file path=customXml/itemProps1.xml><?xml version="1.0" encoding="utf-8"?>
<ds:datastoreItem xmlns:ds="http://schemas.openxmlformats.org/officeDocument/2006/customXml" ds:itemID="{EAAC9C10-CAF2-49AB-B8F8-094BCD253D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3c8e0-1853-47c4-ad22-879ce086090a"/>
    <ds:schemaRef ds:uri="0f24f45a-8a8a-43c5-88eb-164e8e3754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33E87B-72AD-4C05-940B-5D381B927EF9}">
  <ds:schemaRefs>
    <ds:schemaRef ds:uri="http://schemas.microsoft.com/sharepoint/v3/contenttype/forms"/>
  </ds:schemaRefs>
</ds:datastoreItem>
</file>

<file path=customXml/itemProps3.xml><?xml version="1.0" encoding="utf-8"?>
<ds:datastoreItem xmlns:ds="http://schemas.openxmlformats.org/officeDocument/2006/customXml" ds:itemID="{B65DC25A-BC6F-455F-826A-F3B64AF4A870}">
  <ds:schemaRefs>
    <ds:schemaRef ds:uri="http://purl.org/dc/dcmitype/"/>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2006/metadata/properties"/>
    <ds:schemaRef ds:uri="0f24f45a-8a8a-43c5-88eb-164e8e375471"/>
    <ds:schemaRef ds:uri="7b03c8e0-1853-47c4-ad22-879ce086090a"/>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2881</TotalTime>
  <Words>2676</Words>
  <Application>Microsoft Office PowerPoint</Application>
  <PresentationFormat>Widescreen</PresentationFormat>
  <Paragraphs>444</Paragraphs>
  <Slides>38</Slides>
  <Notes>0</Notes>
  <HiddenSlides>0</HiddenSlides>
  <MMClips>0</MMClips>
  <ScaleCrop>false</ScaleCrop>
  <HeadingPairs>
    <vt:vector size="8" baseType="variant">
      <vt:variant>
        <vt:lpstr>Benyttede skrifttyper</vt:lpstr>
      </vt:variant>
      <vt:variant>
        <vt:i4>8</vt:i4>
      </vt:variant>
      <vt:variant>
        <vt:lpstr>Tema</vt:lpstr>
      </vt:variant>
      <vt:variant>
        <vt:i4>4</vt:i4>
      </vt:variant>
      <vt:variant>
        <vt:lpstr>Integrerede OLE-servere</vt:lpstr>
      </vt:variant>
      <vt:variant>
        <vt:i4>2</vt:i4>
      </vt:variant>
      <vt:variant>
        <vt:lpstr>Slidetitler</vt:lpstr>
      </vt:variant>
      <vt:variant>
        <vt:i4>38</vt:i4>
      </vt:variant>
    </vt:vector>
  </HeadingPairs>
  <TitlesOfParts>
    <vt:vector size="52" baseType="lpstr">
      <vt:lpstr>Aptos</vt:lpstr>
      <vt:lpstr>Aptos Display</vt:lpstr>
      <vt:lpstr>Arial</vt:lpstr>
      <vt:lpstr>Arial Narrow</vt:lpstr>
      <vt:lpstr>Cambria Math</vt:lpstr>
      <vt:lpstr>Courier New</vt:lpstr>
      <vt:lpstr>Times New Roman</vt:lpstr>
      <vt:lpstr>Wingdings</vt:lpstr>
      <vt:lpstr>Office-tema</vt:lpstr>
      <vt:lpstr>Standarddesign</vt:lpstr>
      <vt:lpstr>TEC Turkis</vt:lpstr>
      <vt:lpstr>1_Standarddesign</vt:lpstr>
      <vt:lpstr>Flash Movie</vt:lpstr>
      <vt:lpstr>Photo Editor Photo</vt:lpstr>
      <vt:lpstr>Trådløst netværk 1.4</vt:lpstr>
      <vt:lpstr>Trådløst netværk - WLAN (Wireless LAN)</vt:lpstr>
      <vt:lpstr>WLAN enheder og opbygning</vt:lpstr>
      <vt:lpstr>Trådløst IBI via MESH</vt:lpstr>
      <vt:lpstr>Mesh WIFI netværk</vt:lpstr>
      <vt:lpstr>WiFi</vt:lpstr>
      <vt:lpstr>Z-wave</vt:lpstr>
      <vt:lpstr>ZigBee</vt:lpstr>
      <vt:lpstr>Zigbee tekniske specifikationer</vt:lpstr>
      <vt:lpstr>ZigBee og WiFi frekvenser</vt:lpstr>
      <vt:lpstr>Trådløst net virkemåde</vt:lpstr>
      <vt:lpstr>SSID (Service Set Identifier) </vt:lpstr>
      <vt:lpstr>802.11 arkitektur</vt:lpstr>
      <vt:lpstr>Protokol</vt:lpstr>
      <vt:lpstr>Gammel telefonkommunikation set som en protokol</vt:lpstr>
      <vt:lpstr>WMM (Wi-Fi Multimedia)</vt:lpstr>
      <vt:lpstr>ISM frekvensbånd</vt:lpstr>
      <vt:lpstr>IEEE 802.11 standarder for trådløstnetværk</vt:lpstr>
      <vt:lpstr>Signal styrke</vt:lpstr>
      <vt:lpstr>IEEE 802.11 b/g/n – kanalopdeling</vt:lpstr>
      <vt:lpstr>WLAN roaming</vt:lpstr>
      <vt:lpstr>Installation af trådløst netværk fortsat</vt:lpstr>
      <vt:lpstr>inSSIDer Wi-Fi netværks scanner </vt:lpstr>
      <vt:lpstr>Installation af trådløst netværk</vt:lpstr>
      <vt:lpstr>Andre forhold ved placering af Access Points</vt:lpstr>
      <vt:lpstr>Forskellige materialers dæmpning </vt:lpstr>
      <vt:lpstr>Forskellige materialers dæmpning </vt:lpstr>
      <vt:lpstr>Energistyrelsen  ens.dk signal dæmpning </vt:lpstr>
      <vt:lpstr>Mesh</vt:lpstr>
      <vt:lpstr>WiFi Repeater / Extender</vt:lpstr>
      <vt:lpstr>WLAN sårbarheder</vt:lpstr>
      <vt:lpstr>Passwords and crack time</vt:lpstr>
      <vt:lpstr>Opdateret  Crack time </vt:lpstr>
      <vt:lpstr>MAC Spoofing</vt:lpstr>
      <vt:lpstr>Man in the middle angreb </vt:lpstr>
      <vt:lpstr>Trådløst IBI via MESH</vt:lpstr>
      <vt:lpstr>Trådløst IBI via MESH</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Kasper Helmer Poulsen</dc:creator>
  <cp:lastModifiedBy>Kasper Helmer Poulsen</cp:lastModifiedBy>
  <cp:revision>2</cp:revision>
  <dcterms:created xsi:type="dcterms:W3CDTF">2025-04-28T05:10:45Z</dcterms:created>
  <dcterms:modified xsi:type="dcterms:W3CDTF">2025-04-30T05:12:30Z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0x01010079F0631B2ACD1D4DBF9A87C3F4B0D3DD</vt:lpwstr>
  </property>
</Properties>
</file>